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893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DD4"/>
          </a:solidFill>
        </a:fill>
      </a:tcStyle>
    </a:wholeTbl>
    <a:band2H>
      <a:tcTxStyle/>
      <a:tcStyle>
        <a:tcBdr/>
        <a:fill>
          <a:solidFill>
            <a:srgbClr val="E6E8E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3D0F3"/>
          </a:solidFill>
        </a:fill>
      </a:tcStyle>
    </a:wholeTbl>
    <a:band2H>
      <a:tcTxStyle/>
      <a:tcStyle>
        <a:tcBdr/>
        <a:fill>
          <a:solidFill>
            <a:srgbClr val="EAE9F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2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xfrm>
            <a:off x="1143000" y="685800"/>
            <a:ext cx="4572000" cy="3429000"/>
          </a:xfrm>
          <a:prstGeom prst="rect">
            <a:avLst/>
          </a:prstGeom>
        </p:spPr>
        <p:txBody>
          <a:bodyPr/>
          <a:lstStyle/>
          <a:p>
            <a:endParaRPr/>
          </a:p>
        </p:txBody>
      </p:sp>
      <p:sp>
        <p:nvSpPr>
          <p:cNvPr id="48" name="Shape 4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961963135"/>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맑은 고딕"/>
      </a:defRPr>
    </a:lvl1pPr>
    <a:lvl2pPr indent="228600" latinLnBrk="0">
      <a:defRPr sz="1200">
        <a:latin typeface="+mn-lt"/>
        <a:ea typeface="+mn-ea"/>
        <a:cs typeface="+mn-cs"/>
        <a:sym typeface="맑은 고딕"/>
      </a:defRPr>
    </a:lvl2pPr>
    <a:lvl3pPr indent="457200" latinLnBrk="0">
      <a:defRPr sz="1200">
        <a:latin typeface="+mn-lt"/>
        <a:ea typeface="+mn-ea"/>
        <a:cs typeface="+mn-cs"/>
        <a:sym typeface="맑은 고딕"/>
      </a:defRPr>
    </a:lvl3pPr>
    <a:lvl4pPr indent="685800" latinLnBrk="0">
      <a:defRPr sz="1200">
        <a:latin typeface="+mn-lt"/>
        <a:ea typeface="+mn-ea"/>
        <a:cs typeface="+mn-cs"/>
        <a:sym typeface="맑은 고딕"/>
      </a:defRPr>
    </a:lvl4pPr>
    <a:lvl5pPr indent="914400" latinLnBrk="0">
      <a:defRPr sz="1200">
        <a:latin typeface="+mn-lt"/>
        <a:ea typeface="+mn-ea"/>
        <a:cs typeface="+mn-cs"/>
        <a:sym typeface="맑은 고딕"/>
      </a:defRPr>
    </a:lvl5pPr>
    <a:lvl6pPr indent="1143000" latinLnBrk="0">
      <a:defRPr sz="1200">
        <a:latin typeface="+mn-lt"/>
        <a:ea typeface="+mn-ea"/>
        <a:cs typeface="+mn-cs"/>
        <a:sym typeface="맑은 고딕"/>
      </a:defRPr>
    </a:lvl6pPr>
    <a:lvl7pPr indent="1371600" latinLnBrk="0">
      <a:defRPr sz="1200">
        <a:latin typeface="+mn-lt"/>
        <a:ea typeface="+mn-ea"/>
        <a:cs typeface="+mn-cs"/>
        <a:sym typeface="맑은 고딕"/>
      </a:defRPr>
    </a:lvl7pPr>
    <a:lvl8pPr indent="1600200" latinLnBrk="0">
      <a:defRPr sz="1200">
        <a:latin typeface="+mn-lt"/>
        <a:ea typeface="+mn-ea"/>
        <a:cs typeface="+mn-cs"/>
        <a:sym typeface="맑은 고딕"/>
      </a:defRPr>
    </a:lvl8pPr>
    <a:lvl9pPr indent="1828800" latinLnBrk="0">
      <a:defRPr sz="1200">
        <a:latin typeface="+mn-lt"/>
        <a:ea typeface="+mn-ea"/>
        <a:cs typeface="+mn-cs"/>
        <a:sym typeface="맑은 고딕"/>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xfrm>
            <a:off x="955675" y="685800"/>
            <a:ext cx="4946650" cy="3429000"/>
          </a:xfrm>
          <a:prstGeom prst="rect">
            <a:avLst/>
          </a:prstGeom>
        </p:spPr>
        <p:txBody>
          <a:bodyPr/>
          <a:lstStyle/>
          <a:p>
            <a:endParaRPr/>
          </a:p>
        </p:txBody>
      </p:sp>
      <p:sp>
        <p:nvSpPr>
          <p:cNvPr id="69" name="Shape 69"/>
          <p:cNvSpPr>
            <a:spLocks noGrp="1"/>
          </p:cNvSpPr>
          <p:nvPr>
            <p:ph type="body" sz="quarter" idx="1"/>
          </p:nvPr>
        </p:nvSpPr>
        <p:spPr>
          <a:prstGeom prst="rect">
            <a:avLst/>
          </a:prstGeom>
        </p:spPr>
        <p:txBody>
          <a:bodyPr/>
          <a:lstStyle/>
          <a:p>
            <a:r>
              <a:t>심박수 등의 데이터를 분석하고 24시간 심장건강 상태를 손쉽게 체크할 수 있는 애플 와치, 도입하여 신속하고 정확한 암진단에 도움을 주는 Watson, 퀄리티 높은 약을 신속하게 개발하도록 돕는 AtomNet 등 의료 분야에서 AI의 활약이 돋보이고 있으며, AI를 이용한, 의료기술에 회의적인 시선을 가지고 있던, 의료진들도, 의료분야에서의 AI의 성능과 효용성을 인식하게 되면서, 의료분야에서 AI의 시장가치는 매우 높아지고 있습니다. 지금까지는 개인정보와 관련되어, 의료 데이터 이용에 대한 제약사항 및, 희귀 질환에 대한 데이터 확보의 어려움 등으로, 국내에서는 발전속도가 늦어졌지만, 올해 1월부터 정부가 의료 데이터 활용을 본격화하기 위한 가이드 라인을 수립하여, 국내에서도 AI를 활용한 의료기술시장 전망이 확대될것으로 예상됩니다.</a:t>
            </a:r>
          </a:p>
        </p:txBody>
      </p:sp>
    </p:spTree>
    <p:extLst>
      <p:ext uri="{BB962C8B-B14F-4D97-AF65-F5344CB8AC3E}">
        <p14:creationId xmlns:p14="http://schemas.microsoft.com/office/powerpoint/2010/main" val="795897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noRot="1" noChangeAspect="1"/>
          </p:cNvSpPr>
          <p:nvPr>
            <p:ph type="sldImg"/>
          </p:nvPr>
        </p:nvSpPr>
        <p:spPr>
          <a:xfrm>
            <a:off x="955675" y="685800"/>
            <a:ext cx="4946650" cy="3429000"/>
          </a:xfrm>
          <a:prstGeom prst="rect">
            <a:avLst/>
          </a:prstGeom>
        </p:spPr>
        <p:txBody>
          <a:bodyPr/>
          <a:lstStyle/>
          <a:p>
            <a:endParaRPr/>
          </a:p>
        </p:txBody>
      </p:sp>
      <p:sp>
        <p:nvSpPr>
          <p:cNvPr id="76" name="Shape 76"/>
          <p:cNvSpPr>
            <a:spLocks noGrp="1"/>
          </p:cNvSpPr>
          <p:nvPr>
            <p:ph type="body" sz="quarter" idx="1"/>
          </p:nvPr>
        </p:nvSpPr>
        <p:spPr>
          <a:prstGeom prst="rect">
            <a:avLst/>
          </a:prstGeom>
        </p:spPr>
        <p:txBody>
          <a:bodyPr/>
          <a:lstStyle/>
          <a:p>
            <a:r>
              <a:t>최근, 의료분야에서 AI를 활용한 핫이슈중 하나가, 바로, Brain Tumor Segmentation인데요, 이와 관련하여, 2012년부터, BRATS라는 대회가 매년 열리고 있습니다. 저희는 딥러닝을 활용해 뇌종양 병변을 포착해 그 영역을 마스킹(masking)하는 부분을 자동화하는 것으로 목표로 해서 의사 및 연구자들에게 빠르고 신뢰성 있는 뇌MRI 영상 분석 도구 혹은 솔루션을 제공하고자 본 프로젝트를 기획하였습니다.</a:t>
            </a:r>
          </a:p>
        </p:txBody>
      </p:sp>
    </p:spTree>
    <p:extLst>
      <p:ext uri="{BB962C8B-B14F-4D97-AF65-F5344CB8AC3E}">
        <p14:creationId xmlns:p14="http://schemas.microsoft.com/office/powerpoint/2010/main" val="177982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noRot="1" noChangeAspect="1"/>
          </p:cNvSpPr>
          <p:nvPr>
            <p:ph type="sldImg"/>
          </p:nvPr>
        </p:nvSpPr>
        <p:spPr>
          <a:xfrm>
            <a:off x="955675" y="685800"/>
            <a:ext cx="4946650" cy="3429000"/>
          </a:xfrm>
          <a:prstGeom prst="rect">
            <a:avLst/>
          </a:prstGeom>
        </p:spPr>
        <p:txBody>
          <a:bodyPr/>
          <a:lstStyle/>
          <a:p>
            <a:endParaRPr/>
          </a:p>
        </p:txBody>
      </p:sp>
      <p:sp>
        <p:nvSpPr>
          <p:cNvPr id="108" name="Shape 108"/>
          <p:cNvSpPr>
            <a:spLocks noGrp="1"/>
          </p:cNvSpPr>
          <p:nvPr>
            <p:ph type="body" sz="quarter" idx="1"/>
          </p:nvPr>
        </p:nvSpPr>
        <p:spPr>
          <a:prstGeom prst="rect">
            <a:avLst/>
          </a:prstGeom>
        </p:spPr>
        <p:txBody>
          <a:bodyPr/>
          <a:lstStyle/>
          <a:p>
            <a:r>
              <a:t>최근, 의료분야에서 AI를 활용한 핫이슈중 하나가, 바로, Brain Tumor Segmentation인데요, 이와 관련하여, 2012년부터, BRATS라는 대회가 매년 열리고 있습니다. 저희는 딥러닝을 활용해 뇌종양 병변을 포착해 그 영역을 마스킹(masking)하는 부분을 자동화하는 것으로 목표로 해서 의사 및 연구자들에게 빠르고 신뢰성 있는 뇌MRI 영상 분석 도구 혹은 솔루션을 제공하고자 본 프로젝트를 기획하였습니다.</a:t>
            </a:r>
          </a:p>
        </p:txBody>
      </p:sp>
    </p:spTree>
    <p:extLst>
      <p:ext uri="{BB962C8B-B14F-4D97-AF65-F5344CB8AC3E}">
        <p14:creationId xmlns:p14="http://schemas.microsoft.com/office/powerpoint/2010/main" val="278992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t>저희가 학습시킨 모델의 segmentation 성능을 살펴보도록 하겠습니다.</a:t>
            </a:r>
          </a:p>
          <a:p>
            <a:r>
              <a:t>왼쪽은 MRI 이미지이고</a:t>
            </a:r>
          </a:p>
          <a:p>
            <a:r>
              <a:t>가운데는 부종을 포함한 전체 Whole Tumor 영역에 대한 진단 결과입니다.</a:t>
            </a:r>
          </a:p>
          <a:p>
            <a:r>
              <a:t>오른쪽은 Enhancing Tumor와 Necrotic Tumor를 포함하는 Tumor core에 대한 진단결과 입니다.</a:t>
            </a:r>
          </a:p>
          <a:p>
            <a:endParaRPr/>
          </a:p>
          <a:p>
            <a:r>
              <a:t>파란색은 방사선 전문의가 진단한 뇌종양의 영역이고, 거의 안보이지만 주황색 영역이 저희 모델이 진단한 뇌종양 영역입니다.</a:t>
            </a:r>
          </a:p>
          <a:p>
            <a:r>
              <a:t>자주색으로 나타나는 대부분의 영역은 전문의가 진단한 영역과 저희 모델이 진단한 영역이 겹치는 부분입니다.</a:t>
            </a:r>
          </a:p>
          <a:p>
            <a:endParaRPr/>
          </a:p>
          <a:p>
            <a:r>
              <a:t>해당 이미지에 대한 prediction 정확도는 전체의 중앙값 정도로 평균보다는 조금 더 prediction이 잘 된 수준입니다.</a:t>
            </a:r>
          </a:p>
          <a:p>
            <a:endParaRPr/>
          </a:p>
          <a:p>
            <a:r>
              <a:t>딥러닝 모델의 진단이 전문의의 진단과 매우 유사하며, False Positive보다는 False Negative를 택하는 경향이 있는 것을 확인할 수 있습니다.</a:t>
            </a:r>
          </a:p>
          <a:p>
            <a:r>
              <a:t>이에 따라 Sensitivity는 80~90퍼센트 정도로 계산되지만 Specificity는 모든 암종 영역에서 99% 이상을 달성하는 것을 확인 할 수 있었습니다.</a:t>
            </a:r>
          </a:p>
          <a:p>
            <a:r>
              <a:t>쉽게 말해 보수적으로 암을 진단한다고 생각하시면 되겠습니다.</a:t>
            </a:r>
          </a:p>
          <a:p>
            <a:r>
              <a:t>이는 해당 모델의 학습에 사용된 weighted Dice Coefficient에 의한 것으로 생각됩니다.</a:t>
            </a:r>
          </a:p>
          <a:p>
            <a:endParaRPr/>
          </a:p>
        </p:txBody>
      </p:sp>
    </p:spTree>
    <p:extLst>
      <p:ext uri="{BB962C8B-B14F-4D97-AF65-F5344CB8AC3E}">
        <p14:creationId xmlns:p14="http://schemas.microsoft.com/office/powerpoint/2010/main" val="40611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r>
              <a:t>MRI 영상을 업로드 한 GUI는 MRI에서 쓰이는 CAS 좌표계를 토대로 제작되었으며, 아래의 value max값은 해당 3D영상에서 가장 높은 수치를 갖는 값, 즉, 가장 밝은 부분의 값을 나타냅니다. 색칠된 부분은 기존의 MRI영상에 병변부분이 Segmentation된 부분입니다. (동영상 재생 후) 우측의 숫자값을 조정하여, MRI 영상의 원하는 단면 부분을 볼 수 있도록 하였습니다. </a:t>
            </a:r>
          </a:p>
          <a:p>
            <a:r>
              <a:t>장면입니다. 본</a:t>
            </a:r>
          </a:p>
        </p:txBody>
      </p:sp>
    </p:spTree>
    <p:extLst>
      <p:ext uri="{BB962C8B-B14F-4D97-AF65-F5344CB8AC3E}">
        <p14:creationId xmlns:p14="http://schemas.microsoft.com/office/powerpoint/2010/main" val="1280296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빈 화면">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7_빈 화면">
    <p:spTree>
      <p:nvGrpSpPr>
        <p:cNvPr id="1" name=""/>
        <p:cNvGrpSpPr/>
        <p:nvPr/>
      </p:nvGrpSpPr>
      <p:grpSpPr>
        <a:xfrm>
          <a:off x="0" y="0"/>
          <a:ext cx="0" cy="0"/>
          <a:chOff x="0" y="0"/>
          <a:chExt cx="0" cy="0"/>
        </a:xfrm>
      </p:grpSpPr>
      <p:pic>
        <p:nvPicPr>
          <p:cNvPr id="20" name="Picture 2" descr="Picture 2"/>
          <p:cNvPicPr>
            <a:picLocks noChangeAspect="1"/>
          </p:cNvPicPr>
          <p:nvPr/>
        </p:nvPicPr>
        <p:blipFill>
          <a:blip r:embed="rId2">
            <a:extLst/>
          </a:blip>
          <a:stretch>
            <a:fillRect/>
          </a:stretch>
        </p:blipFill>
        <p:spPr>
          <a:xfrm>
            <a:off x="730" y="0"/>
            <a:ext cx="9902952" cy="6858000"/>
          </a:xfrm>
          <a:prstGeom prst="rect">
            <a:avLst/>
          </a:prstGeom>
          <a:ln w="12700">
            <a:miter lim="400000"/>
          </a:ln>
        </p:spPr>
      </p:pic>
      <p:pic>
        <p:nvPicPr>
          <p:cNvPr id="21" name="그림 3" descr="그림 3"/>
          <p:cNvPicPr>
            <a:picLocks noChangeAspect="1"/>
          </p:cNvPicPr>
          <p:nvPr/>
        </p:nvPicPr>
        <p:blipFill>
          <a:blip r:embed="rId3">
            <a:extLst/>
          </a:blip>
          <a:stretch>
            <a:fillRect/>
          </a:stretch>
        </p:blipFill>
        <p:spPr>
          <a:xfrm>
            <a:off x="8048635" y="169839"/>
            <a:ext cx="1656232" cy="405057"/>
          </a:xfrm>
          <a:prstGeom prst="rect">
            <a:avLst/>
          </a:prstGeom>
          <a:ln w="12700">
            <a:miter lim="400000"/>
          </a:ln>
        </p:spPr>
      </p:pic>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5_빈 화면">
    <p:spTree>
      <p:nvGrpSpPr>
        <p:cNvPr id="1" name=""/>
        <p:cNvGrpSpPr/>
        <p:nvPr/>
      </p:nvGrpSpPr>
      <p:grpSpPr>
        <a:xfrm>
          <a:off x="0" y="0"/>
          <a:ext cx="0" cy="0"/>
          <a:chOff x="0" y="0"/>
          <a:chExt cx="0" cy="0"/>
        </a:xfrm>
      </p:grpSpPr>
      <p:pic>
        <p:nvPicPr>
          <p:cNvPr id="29" name="Picture 2" descr="Picture 2"/>
          <p:cNvPicPr>
            <a:picLocks noChangeAspect="1"/>
          </p:cNvPicPr>
          <p:nvPr/>
        </p:nvPicPr>
        <p:blipFill>
          <a:blip r:embed="rId2">
            <a:extLst/>
          </a:blip>
          <a:stretch>
            <a:fillRect/>
          </a:stretch>
        </p:blipFill>
        <p:spPr>
          <a:xfrm>
            <a:off x="0" y="44"/>
            <a:ext cx="9902823" cy="6857911"/>
          </a:xfrm>
          <a:prstGeom prst="rect">
            <a:avLst/>
          </a:prstGeom>
          <a:ln w="12700">
            <a:miter lim="400000"/>
          </a:ln>
        </p:spPr>
      </p:pic>
      <p:sp>
        <p:nvSpPr>
          <p:cNvPr id="30" name="Title Text"/>
          <p:cNvSpPr txBox="1">
            <a:spLocks noGrp="1"/>
          </p:cNvSpPr>
          <p:nvPr>
            <p:ph type="title"/>
          </p:nvPr>
        </p:nvSpPr>
        <p:spPr>
          <a:xfrm>
            <a:off x="271556" y="376111"/>
            <a:ext cx="7726020" cy="554000"/>
          </a:xfrm>
          <a:prstGeom prst="rect">
            <a:avLst/>
          </a:prstGeom>
        </p:spPr>
        <p:txBody>
          <a:bodyPr/>
          <a:lstStyle>
            <a:lvl1pPr algn="l">
              <a:defRPr b="1" spc="-300">
                <a:ln w="9525">
                  <a:solidFill>
                    <a:srgbClr val="012E54">
                      <a:alpha val="0"/>
                    </a:srgbClr>
                  </a:solidFill>
                </a:ln>
                <a:solidFill>
                  <a:srgbClr val="262626"/>
                </a:solidFill>
                <a:latin typeface="Arial"/>
                <a:ea typeface="Arial"/>
                <a:cs typeface="Arial"/>
                <a:sym typeface="Arial"/>
              </a:defRPr>
            </a:lvl1pPr>
          </a:lstStyle>
          <a:p>
            <a:r>
              <a:t>Title Text</a:t>
            </a:r>
          </a:p>
        </p:txBody>
      </p:sp>
      <p:sp>
        <p:nvSpPr>
          <p:cNvPr id="31" name="Slide Number"/>
          <p:cNvSpPr txBox="1">
            <a:spLocks noGrp="1"/>
          </p:cNvSpPr>
          <p:nvPr>
            <p:ph type="sldNum" sz="quarter" idx="2"/>
          </p:nvPr>
        </p:nvSpPr>
        <p:spPr>
          <a:xfrm>
            <a:off x="4809199" y="6576353"/>
            <a:ext cx="266973" cy="279401"/>
          </a:xfrm>
          <a:prstGeom prst="rect">
            <a:avLst/>
          </a:prstGeom>
        </p:spPr>
        <p:txBody>
          <a:bodyPr lIns="0" tIns="0" rIns="0" bIns="0"/>
          <a:lstStyle>
            <a:lvl1pPr algn="l">
              <a:defRPr sz="1800">
                <a:solidFill>
                  <a:srgbClr val="000000"/>
                </a:solidFill>
              </a:defRPr>
            </a:lvl1pPr>
          </a:lstStyle>
          <a:p>
            <a:fld id="{86CB4B4D-7CA3-9044-876B-883B54F8677D}" type="slidenum">
              <a:t>‹#›</a:t>
            </a:fld>
            <a:endParaRPr/>
          </a:p>
        </p:txBody>
      </p:sp>
      <p:sp>
        <p:nvSpPr>
          <p:cNvPr id="32" name="자유형 4"/>
          <p:cNvSpPr/>
          <p:nvPr/>
        </p:nvSpPr>
        <p:spPr>
          <a:xfrm>
            <a:off x="405" y="1243012"/>
            <a:ext cx="9903601" cy="1"/>
          </a:xfrm>
          <a:prstGeom prst="line">
            <a:avLst/>
          </a:prstGeom>
          <a:ln w="12700">
            <a:solidFill>
              <a:srgbClr val="1C75ED"/>
            </a:solidFill>
          </a:ln>
        </p:spPr>
        <p:txBody>
          <a:bodyPr lIns="45719" rIns="45719"/>
          <a:lstStyle/>
          <a:p>
            <a:endParaRPr/>
          </a:p>
        </p:txBody>
      </p:sp>
      <p:pic>
        <p:nvPicPr>
          <p:cNvPr id="33" name="Picture 2" descr="Picture 2"/>
          <p:cNvPicPr>
            <a:picLocks noChangeAspect="1"/>
          </p:cNvPicPr>
          <p:nvPr/>
        </p:nvPicPr>
        <p:blipFill>
          <a:blip r:embed="rId3">
            <a:extLst/>
          </a:blip>
          <a:stretch>
            <a:fillRect/>
          </a:stretch>
        </p:blipFill>
        <p:spPr>
          <a:xfrm>
            <a:off x="9159843" y="6601329"/>
            <a:ext cx="545733" cy="13860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빈 화면">
    <p:spTree>
      <p:nvGrpSpPr>
        <p:cNvPr id="1" name=""/>
        <p:cNvGrpSpPr/>
        <p:nvPr/>
      </p:nvGrpSpPr>
      <p:grpSpPr>
        <a:xfrm>
          <a:off x="0" y="0"/>
          <a:ext cx="0" cy="0"/>
          <a:chOff x="0" y="0"/>
          <a:chExt cx="0" cy="0"/>
        </a:xfrm>
      </p:grpSpPr>
      <p:pic>
        <p:nvPicPr>
          <p:cNvPr id="40" name="Picture 8" descr="Picture 8"/>
          <p:cNvPicPr>
            <a:picLocks noChangeAspect="1"/>
          </p:cNvPicPr>
          <p:nvPr/>
        </p:nvPicPr>
        <p:blipFill>
          <a:blip r:embed="rId2">
            <a:extLst/>
          </a:blip>
          <a:stretch>
            <a:fillRect/>
          </a:stretch>
        </p:blipFill>
        <p:spPr>
          <a:xfrm>
            <a:off x="2" y="88"/>
            <a:ext cx="9902819" cy="6857908"/>
          </a:xfrm>
          <a:prstGeom prst="rect">
            <a:avLst/>
          </a:prstGeom>
          <a:ln w="12700">
            <a:miter lim="400000"/>
          </a:ln>
        </p:spPr>
      </p:pic>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8" descr="Picture 8"/>
          <p:cNvPicPr>
            <a:picLocks noChangeAspect="1"/>
          </p:cNvPicPr>
          <p:nvPr/>
        </p:nvPicPr>
        <p:blipFill>
          <a:blip r:embed="rId6">
            <a:extLst/>
          </a:blip>
          <a:stretch>
            <a:fillRect/>
          </a:stretch>
        </p:blipFill>
        <p:spPr>
          <a:xfrm>
            <a:off x="2" y="88"/>
            <a:ext cx="9902821" cy="6857908"/>
          </a:xfrm>
          <a:prstGeom prst="rect">
            <a:avLst/>
          </a:prstGeom>
          <a:ln w="12700">
            <a:miter lim="400000"/>
          </a:ln>
        </p:spPr>
      </p:pic>
      <p:pic>
        <p:nvPicPr>
          <p:cNvPr id="3" name="그림 1" descr="그림 1"/>
          <p:cNvPicPr>
            <a:picLocks noChangeAspect="1"/>
          </p:cNvPicPr>
          <p:nvPr/>
        </p:nvPicPr>
        <p:blipFill>
          <a:blip r:embed="rId7">
            <a:extLst/>
          </a:blip>
          <a:stretch>
            <a:fillRect/>
          </a:stretch>
        </p:blipFill>
        <p:spPr>
          <a:xfrm>
            <a:off x="199545" y="188549"/>
            <a:ext cx="1656232" cy="405057"/>
          </a:xfrm>
          <a:prstGeom prst="rect">
            <a:avLst/>
          </a:prstGeom>
          <a:ln w="12700">
            <a:miter lim="400000"/>
          </a:ln>
        </p:spPr>
      </p:pic>
      <p:sp>
        <p:nvSpPr>
          <p:cNvPr id="4" name="Title Text"/>
          <p:cNvSpPr txBox="1">
            <a:spLocks noGrp="1"/>
          </p:cNvSpPr>
          <p:nvPr>
            <p:ph type="title"/>
          </p:nvPr>
        </p:nvSpPr>
        <p:spPr>
          <a:xfrm>
            <a:off x="494664" y="92074"/>
            <a:ext cx="8903971"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5" name="Body Level One…"/>
          <p:cNvSpPr txBox="1">
            <a:spLocks noGrp="1"/>
          </p:cNvSpPr>
          <p:nvPr>
            <p:ph type="body" idx="1"/>
          </p:nvPr>
        </p:nvSpPr>
        <p:spPr>
          <a:xfrm>
            <a:off x="494664" y="1600200"/>
            <a:ext cx="8903971"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781761" y="6172200"/>
            <a:ext cx="2308438" cy="36830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맑은 고딕"/>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맑은 고딕"/>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맑은 고딕"/>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맑은 고딕"/>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맑은 고딕"/>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맑은 고딕"/>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맑은 고딕"/>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맑은 고딕"/>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맑은 고딕"/>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맑은 고딕"/>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맑은 고딕"/>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맑은 고딕"/>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맑은 고딕"/>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맑은 고딕"/>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맑은 고딕"/>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맑은 고딕"/>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맑은 고딕"/>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맑은 고딕"/>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woodywff/brats_2019" TargetMode="External"/><Relationship Id="rId2" Type="http://schemas.openxmlformats.org/officeDocument/2006/relationships/hyperlink" Target="https://github.com/naomifridman/Unet_Brain_tumor_segmentation" TargetMode="External"/><Relationship Id="rId1" Type="http://schemas.openxmlformats.org/officeDocument/2006/relationships/slideLayout" Target="../slideLayouts/slideLayout3.xml"/><Relationship Id="rId5" Type="http://schemas.openxmlformats.org/officeDocument/2006/relationships/hyperlink" Target="https://arxiv.org/search/cs?searchtype=author&amp;query=Myronenko,+A" TargetMode="External"/><Relationship Id="rId4" Type="http://schemas.openxmlformats.org/officeDocument/2006/relationships/hyperlink" Target="https://github.com/ellisdg/3DUnetCN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505.04597"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pdf/1505.04597.pdf"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pdf/1505.04597.pdf"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pdf/1505.04597.pdf"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505.04597"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3.gif"/><Relationship Id="rId4" Type="http://schemas.openxmlformats.org/officeDocument/2006/relationships/image" Target="../media/image3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jeremyjordan.me/"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Box 10"/>
          <p:cNvSpPr txBox="1"/>
          <p:nvPr/>
        </p:nvSpPr>
        <p:spPr>
          <a:xfrm>
            <a:off x="2155332" y="2142109"/>
            <a:ext cx="5640390" cy="322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defRPr sz="2000" b="1" spc="-150">
                <a:ln w="9525">
                  <a:solidFill>
                    <a:srgbClr val="012E54">
                      <a:alpha val="0"/>
                    </a:srgbClr>
                  </a:solidFill>
                </a:ln>
                <a:solidFill>
                  <a:srgbClr val="FFFF00"/>
                </a:solidFill>
                <a:latin typeface="Arial"/>
                <a:ea typeface="Arial"/>
                <a:cs typeface="Arial"/>
                <a:sym typeface="Arial"/>
              </a:defRPr>
            </a:pPr>
            <a:r>
              <a:rPr>
                <a:latin typeface="+mj-lt"/>
                <a:ea typeface="+mj-ea"/>
                <a:cs typeface="+mj-cs"/>
                <a:sym typeface="Helvetica"/>
              </a:rPr>
              <a:t>혁신성장 청년인재 집중양성  </a:t>
            </a:r>
          </a:p>
        </p:txBody>
      </p:sp>
      <p:sp>
        <p:nvSpPr>
          <p:cNvPr id="51" name="Text Box 10"/>
          <p:cNvSpPr txBox="1"/>
          <p:nvPr/>
        </p:nvSpPr>
        <p:spPr>
          <a:xfrm>
            <a:off x="2066432" y="2720024"/>
            <a:ext cx="5818190"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lnSpc>
                <a:spcPct val="130000"/>
              </a:lnSpc>
              <a:defRPr sz="5600" b="1" spc="-300">
                <a:ln w="9525">
                  <a:solidFill>
                    <a:srgbClr val="012E54">
                      <a:alpha val="0"/>
                    </a:srgbClr>
                  </a:solidFill>
                </a:ln>
                <a:solidFill>
                  <a:srgbClr val="FFFFFF"/>
                </a:solidFill>
              </a:defRPr>
            </a:lvl1pPr>
          </a:lstStyle>
          <a:p>
            <a:r>
              <a:t>IAMEDIC</a:t>
            </a:r>
          </a:p>
        </p:txBody>
      </p:sp>
      <p:sp>
        <p:nvSpPr>
          <p:cNvPr id="52" name="Text Box 10"/>
          <p:cNvSpPr txBox="1"/>
          <p:nvPr/>
        </p:nvSpPr>
        <p:spPr>
          <a:xfrm>
            <a:off x="2155332" y="3783445"/>
            <a:ext cx="5640390" cy="3497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defRPr sz="2200" b="1" spc="-150">
                <a:ln w="9525">
                  <a:solidFill>
                    <a:srgbClr val="012E54">
                      <a:alpha val="0"/>
                    </a:srgbClr>
                  </a:solidFill>
                </a:ln>
                <a:solidFill>
                  <a:srgbClr val="FFFFFF"/>
                </a:solidFill>
              </a:defRPr>
            </a:pPr>
            <a:r>
              <a:t>서승훈 | 서준영 | 이재호 | 장진영 </a:t>
            </a:r>
          </a:p>
        </p:txBody>
      </p:sp>
    </p:spTree>
  </p:cSld>
  <p:clrMapOvr>
    <a:masterClrMapping/>
  </p:clrMapOvr>
  <p:transition spd="med" advTm="1036"/>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1" name="download.png" descr="download.png"/>
          <p:cNvPicPr>
            <a:picLocks noChangeAspect="1"/>
          </p:cNvPicPr>
          <p:nvPr/>
        </p:nvPicPr>
        <p:blipFill>
          <a:blip r:embed="rId3">
            <a:extLst/>
          </a:blip>
          <a:stretch>
            <a:fillRect/>
          </a:stretch>
        </p:blipFill>
        <p:spPr>
          <a:xfrm>
            <a:off x="-153578" y="1091426"/>
            <a:ext cx="5768814" cy="5647182"/>
          </a:xfrm>
          <a:prstGeom prst="rect">
            <a:avLst/>
          </a:prstGeom>
          <a:ln w="12700">
            <a:miter lim="400000"/>
          </a:ln>
        </p:spPr>
      </p:pic>
      <p:sp>
        <p:nvSpPr>
          <p:cNvPr id="102" name="Rectangle 17"/>
          <p:cNvSpPr txBox="1">
            <a:spLocks noGrp="1"/>
          </p:cNvSpPr>
          <p:nvPr>
            <p:ph type="sldNum" sz="quarter" idx="2"/>
          </p:nvPr>
        </p:nvSpPr>
        <p:spPr>
          <a:xfrm>
            <a:off x="4888706"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800">
                <a:ln w="9525">
                  <a:solidFill>
                    <a:srgbClr val="FFFFFF">
                      <a:alpha val="0"/>
                    </a:srgbClr>
                  </a:solidFill>
                </a:ln>
                <a:solidFill>
                  <a:srgbClr val="262626"/>
                </a:solidFill>
                <a:latin typeface="Arial"/>
                <a:ea typeface="Arial"/>
                <a:cs typeface="Arial"/>
                <a:sym typeface="Arial"/>
              </a:defRPr>
            </a:lvl1pPr>
          </a:lstStyle>
          <a:p>
            <a:fld id="{86CB4B4D-7CA3-9044-876B-883B54F8677D}" type="slidenum">
              <a:t>10</a:t>
            </a:fld>
            <a:endParaRPr/>
          </a:p>
        </p:txBody>
      </p:sp>
      <p:pic>
        <p:nvPicPr>
          <p:cNvPr id="103" name="download (2).png" descr="download (2).png"/>
          <p:cNvPicPr>
            <a:picLocks noChangeAspect="1"/>
          </p:cNvPicPr>
          <p:nvPr/>
        </p:nvPicPr>
        <p:blipFill>
          <a:blip r:embed="rId4">
            <a:extLst/>
          </a:blip>
          <a:stretch>
            <a:fillRect/>
          </a:stretch>
        </p:blipFill>
        <p:spPr>
          <a:xfrm>
            <a:off x="4388842" y="1851266"/>
            <a:ext cx="4216401" cy="4127501"/>
          </a:xfrm>
          <a:prstGeom prst="rect">
            <a:avLst/>
          </a:prstGeom>
          <a:ln w="12700">
            <a:miter lim="400000"/>
          </a:ln>
        </p:spPr>
      </p:pic>
      <p:sp>
        <p:nvSpPr>
          <p:cNvPr id="104" name="제목 1"/>
          <p:cNvSpPr txBox="1"/>
          <p:nvPr/>
        </p:nvSpPr>
        <p:spPr>
          <a:xfrm>
            <a:off x="1884455" y="5898341"/>
            <a:ext cx="2386515"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fontScale="85000" lnSpcReduction="10000"/>
          </a:bodyPr>
          <a:lstStyle>
            <a:lvl1pPr defTabSz="630936">
              <a:defRPr sz="3036" spc="-207">
                <a:ln w="4534">
                  <a:solidFill>
                    <a:srgbClr val="FFFFFF"/>
                  </a:solidFill>
                </a:ln>
                <a:solidFill>
                  <a:srgbClr val="FFFFFF"/>
                </a:solidFill>
                <a:latin typeface="Arial"/>
                <a:ea typeface="Arial"/>
                <a:cs typeface="Arial"/>
                <a:sym typeface="Arial"/>
              </a:defRPr>
            </a:lvl1pPr>
          </a:lstStyle>
          <a:p>
            <a:r>
              <a:t>트레이닝 데이터</a:t>
            </a:r>
          </a:p>
        </p:txBody>
      </p:sp>
      <p:sp>
        <p:nvSpPr>
          <p:cNvPr id="105" name="제목 1"/>
          <p:cNvSpPr txBox="1"/>
          <p:nvPr/>
        </p:nvSpPr>
        <p:spPr>
          <a:xfrm>
            <a:off x="6621555" y="5898341"/>
            <a:ext cx="2386515"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defTabSz="649223">
              <a:defRPr sz="3124" spc="-213">
                <a:ln w="4801">
                  <a:solidFill>
                    <a:srgbClr val="FFFFFF"/>
                  </a:solidFill>
                </a:ln>
                <a:solidFill>
                  <a:srgbClr val="FFFFFF"/>
                </a:solidFill>
                <a:latin typeface="Arial"/>
                <a:ea typeface="Arial"/>
                <a:cs typeface="Arial"/>
                <a:sym typeface="Arial"/>
              </a:defRPr>
            </a:lvl1pPr>
          </a:lstStyle>
          <a:p>
            <a:r>
              <a:t>레이블</a:t>
            </a:r>
          </a:p>
        </p:txBody>
      </p:sp>
      <p:sp>
        <p:nvSpPr>
          <p:cNvPr id="106" name="제목 1"/>
          <p:cNvSpPr txBox="1">
            <a:spLocks noGrp="1"/>
          </p:cNvSpPr>
          <p:nvPr>
            <p:ph type="title"/>
          </p:nvPr>
        </p:nvSpPr>
        <p:spPr>
          <a:xfrm>
            <a:off x="271556" y="376111"/>
            <a:ext cx="7726020" cy="554000"/>
          </a:xfrm>
          <a:prstGeom prst="rect">
            <a:avLst/>
          </a:prstGeom>
        </p:spPr>
        <p:txBody>
          <a:bodyPr/>
          <a:lstStyle>
            <a:lvl1pPr>
              <a:defRPr sz="2000" spc="-136">
                <a:ln w="4329">
                  <a:solidFill>
                    <a:srgbClr val="012E54">
                      <a:alpha val="0"/>
                    </a:srgbClr>
                  </a:solidFill>
                </a:ln>
              </a:defRPr>
            </a:lvl1pPr>
          </a:lstStyle>
          <a:p>
            <a:r>
              <a:t>딥러닝 솔루션 - MRI 데이터 탐색</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download (3).png" descr="download (3).png"/>
          <p:cNvPicPr>
            <a:picLocks noChangeAspect="1"/>
          </p:cNvPicPr>
          <p:nvPr/>
        </p:nvPicPr>
        <p:blipFill>
          <a:blip r:embed="rId2">
            <a:extLst/>
          </a:blip>
          <a:stretch>
            <a:fillRect/>
          </a:stretch>
        </p:blipFill>
        <p:spPr>
          <a:xfrm>
            <a:off x="4306939" y="1413973"/>
            <a:ext cx="5551961" cy="5022745"/>
          </a:xfrm>
          <a:prstGeom prst="rect">
            <a:avLst/>
          </a:prstGeom>
          <a:ln w="12700">
            <a:miter lim="400000"/>
          </a:ln>
        </p:spPr>
      </p:pic>
      <p:sp>
        <p:nvSpPr>
          <p:cNvPr id="111" name="Slide Number"/>
          <p:cNvSpPr txBox="1">
            <a:spLocks noGrp="1"/>
          </p:cNvSpPr>
          <p:nvPr>
            <p:ph type="sldNum" sz="quarter" idx="2"/>
          </p:nvPr>
        </p:nvSpPr>
        <p:spPr>
          <a:xfrm>
            <a:off x="4809199"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800"/>
            </a:lvl1pPr>
          </a:lstStyle>
          <a:p>
            <a:fld id="{86CB4B4D-7CA3-9044-876B-883B54F8677D}" type="slidenum">
              <a:t>11</a:t>
            </a:fld>
            <a:endParaRPr/>
          </a:p>
        </p:txBody>
      </p:sp>
      <p:sp>
        <p:nvSpPr>
          <p:cNvPr id="112" name="딥러닝 솔루션 - MRI 데이터 탐색"/>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딥러닝 솔루션 - MRI 데이터 탐색</a:t>
            </a:r>
          </a:p>
        </p:txBody>
      </p:sp>
      <p:sp>
        <p:nvSpPr>
          <p:cNvPr id="113" name="Label 1: the necrotic and…"/>
          <p:cNvSpPr txBox="1"/>
          <p:nvPr/>
        </p:nvSpPr>
        <p:spPr>
          <a:xfrm>
            <a:off x="479978" y="3289792"/>
            <a:ext cx="3671179" cy="617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Arial"/>
                <a:ea typeface="Arial"/>
                <a:cs typeface="Arial"/>
                <a:sym typeface="Arial"/>
              </a:defRPr>
            </a:pPr>
            <a:r>
              <a:t>Label 1: the necrotic and </a:t>
            </a:r>
          </a:p>
          <a:p>
            <a:pPr>
              <a:defRPr>
                <a:latin typeface="Arial"/>
                <a:ea typeface="Arial"/>
                <a:cs typeface="Arial"/>
                <a:sym typeface="Arial"/>
              </a:defRPr>
            </a:pPr>
            <a:r>
              <a:t>non-enhancing tumor core</a:t>
            </a:r>
          </a:p>
        </p:txBody>
      </p:sp>
      <p:sp>
        <p:nvSpPr>
          <p:cNvPr id="114" name="Label 2: the peritumoral edema"/>
          <p:cNvSpPr txBox="1"/>
          <p:nvPr/>
        </p:nvSpPr>
        <p:spPr>
          <a:xfrm>
            <a:off x="479978" y="3988292"/>
            <a:ext cx="3671179"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t>Label 2: the peritumoral edema</a:t>
            </a:r>
          </a:p>
        </p:txBody>
      </p:sp>
      <p:sp>
        <p:nvSpPr>
          <p:cNvPr id="115" name="Label 4: the GD-enhancing tumor"/>
          <p:cNvSpPr txBox="1"/>
          <p:nvPr/>
        </p:nvSpPr>
        <p:spPr>
          <a:xfrm>
            <a:off x="479978" y="4520258"/>
            <a:ext cx="3671179"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Arial"/>
                <a:ea typeface="Arial"/>
                <a:cs typeface="Arial"/>
                <a:sym typeface="Arial"/>
              </a:defRPr>
            </a:lvl1pPr>
          </a:lstStyle>
          <a:p>
            <a:r>
              <a:t>Label 4: the GD-enhancing tumor</a:t>
            </a:r>
          </a:p>
        </p:txBody>
      </p:sp>
      <p:sp>
        <p:nvSpPr>
          <p:cNvPr id="116" name="지도학습 레이블 :"/>
          <p:cNvSpPr txBox="1"/>
          <p:nvPr/>
        </p:nvSpPr>
        <p:spPr>
          <a:xfrm>
            <a:off x="479978" y="2531761"/>
            <a:ext cx="3671179" cy="37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지도학습 레이블 :</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7"/>
          <p:cNvSpPr txBox="1"/>
          <p:nvPr/>
        </p:nvSpPr>
        <p:spPr>
          <a:xfrm>
            <a:off x="4888706" y="6652553"/>
            <a:ext cx="12700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ctr">
              <a:defRPr sz="800">
                <a:ln w="9525">
                  <a:solidFill>
                    <a:srgbClr val="FFFFFF">
                      <a:alpha val="0"/>
                    </a:srgbClr>
                  </a:solidFill>
                </a:ln>
                <a:solidFill>
                  <a:srgbClr val="262626"/>
                </a:solidFill>
                <a:latin typeface="Arial"/>
                <a:ea typeface="Arial"/>
                <a:cs typeface="Arial"/>
                <a:sym typeface="Arial"/>
              </a:defRPr>
            </a:pPr>
            <a:fld id="{86CB4B4D-7CA3-9044-876B-883B54F8677D}" type="slidenum">
              <a:t>12</a:t>
            </a:fld>
            <a:r>
              <a:t>￼</a:t>
            </a:r>
          </a:p>
        </p:txBody>
      </p:sp>
      <p:pic>
        <p:nvPicPr>
          <p:cNvPr id="119" name="Screen Shot 2020-06-17 at 5.16.16 PM.png" descr="Screen Shot 2020-06-17 at 5.16.16 PM.png"/>
          <p:cNvPicPr>
            <a:picLocks noChangeAspect="1"/>
          </p:cNvPicPr>
          <p:nvPr/>
        </p:nvPicPr>
        <p:blipFill>
          <a:blip r:embed="rId2">
            <a:extLst/>
          </a:blip>
          <a:stretch>
            <a:fillRect/>
          </a:stretch>
        </p:blipFill>
        <p:spPr>
          <a:xfrm>
            <a:off x="2465742" y="2407839"/>
            <a:ext cx="4961816" cy="3829305"/>
          </a:xfrm>
          <a:prstGeom prst="rect">
            <a:avLst/>
          </a:prstGeom>
          <a:ln w="12700">
            <a:miter lim="400000"/>
          </a:ln>
        </p:spPr>
      </p:pic>
      <p:sp>
        <p:nvSpPr>
          <p:cNvPr id="120" name="딥러닝 솔루션 - MRI 데이터 탐색"/>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딥러닝 솔루션 - MRI 데이터 탐색</a:t>
            </a:r>
          </a:p>
        </p:txBody>
      </p:sp>
      <p:sp>
        <p:nvSpPr>
          <p:cNvPr id="121" name="3D MRI 데이터 이해하기"/>
          <p:cNvSpPr txBox="1"/>
          <p:nvPr/>
        </p:nvSpPr>
        <p:spPr>
          <a:xfrm>
            <a:off x="3571835" y="1748631"/>
            <a:ext cx="3671179" cy="397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a:latin typeface="Arial"/>
                <a:ea typeface="Arial"/>
                <a:cs typeface="Arial"/>
                <a:sym typeface="Arial"/>
              </a:defRPr>
            </a:lvl1pPr>
          </a:lstStyle>
          <a:p>
            <a:r>
              <a:rPr dirty="0"/>
              <a:t>3D MRI </a:t>
            </a:r>
            <a:r>
              <a:rPr dirty="0" err="1"/>
              <a:t>데이터</a:t>
            </a:r>
            <a:r>
              <a:rPr dirty="0"/>
              <a:t> </a:t>
            </a:r>
            <a:r>
              <a:rPr dirty="0" err="1"/>
              <a:t>이해하기</a:t>
            </a:r>
            <a:endParaRPr dirty="0"/>
          </a:p>
        </p:txBody>
      </p:sp>
      <p:sp>
        <p:nvSpPr>
          <p:cNvPr id="122" name="Brain"/>
          <p:cNvSpPr/>
          <p:nvPr/>
        </p:nvSpPr>
        <p:spPr>
          <a:xfrm>
            <a:off x="3104101" y="1810554"/>
            <a:ext cx="356825" cy="273760"/>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3200"/>
            </a:pPr>
            <a:endParaRPr/>
          </a:p>
        </p:txBody>
      </p:sp>
      <p:sp>
        <p:nvSpPr>
          <p:cNvPr id="123" name="Brain Front"/>
          <p:cNvSpPr/>
          <p:nvPr/>
        </p:nvSpPr>
        <p:spPr>
          <a:xfrm>
            <a:off x="7023716" y="1807110"/>
            <a:ext cx="330207" cy="274218"/>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1"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900"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2300"/>
            </a:pPr>
            <a:endParaRPr/>
          </a:p>
        </p:txBody>
      </p:sp>
      <p:sp>
        <p:nvSpPr>
          <p:cNvPr id="124" name="Brain"/>
          <p:cNvSpPr/>
          <p:nvPr/>
        </p:nvSpPr>
        <p:spPr>
          <a:xfrm>
            <a:off x="6500527" y="1807339"/>
            <a:ext cx="356825" cy="273761"/>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3200"/>
            </a:pPr>
            <a:endParaRPr/>
          </a:p>
        </p:txBody>
      </p:sp>
      <p:sp>
        <p:nvSpPr>
          <p:cNvPr id="125" name="Brain Front"/>
          <p:cNvSpPr/>
          <p:nvPr/>
        </p:nvSpPr>
        <p:spPr>
          <a:xfrm>
            <a:off x="2662986" y="1810325"/>
            <a:ext cx="330206" cy="274218"/>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1"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900"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2300"/>
            </a:pPr>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7" name="Image" descr="Image"/>
          <p:cNvPicPr>
            <a:picLocks/>
          </p:cNvPicPr>
          <p:nvPr/>
        </p:nvPicPr>
        <p:blipFill>
          <a:blip r:embed="rId2">
            <a:extLst/>
          </a:blip>
          <a:stretch>
            <a:fillRect/>
          </a:stretch>
        </p:blipFill>
        <p:spPr>
          <a:xfrm>
            <a:off x="6207065" y="1237999"/>
            <a:ext cx="3677256" cy="1773729"/>
          </a:xfrm>
          <a:prstGeom prst="rect">
            <a:avLst/>
          </a:prstGeom>
          <a:ln w="12700">
            <a:miter lim="400000"/>
          </a:ln>
        </p:spPr>
      </p:pic>
      <p:pic>
        <p:nvPicPr>
          <p:cNvPr id="128" name="Image" descr="Image"/>
          <p:cNvPicPr>
            <a:picLocks/>
          </p:cNvPicPr>
          <p:nvPr/>
        </p:nvPicPr>
        <p:blipFill>
          <a:blip r:embed="rId3">
            <a:extLst/>
          </a:blip>
          <a:stretch>
            <a:fillRect/>
          </a:stretch>
        </p:blipFill>
        <p:spPr>
          <a:xfrm>
            <a:off x="6197599" y="2955419"/>
            <a:ext cx="3696188" cy="1939854"/>
          </a:xfrm>
          <a:prstGeom prst="rect">
            <a:avLst/>
          </a:prstGeom>
          <a:ln w="12700">
            <a:miter lim="400000"/>
          </a:ln>
        </p:spPr>
      </p:pic>
      <p:sp>
        <p:nvSpPr>
          <p:cNvPr id="129" name="딥러닝 솔루션 - MRI 데이터 탐색"/>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딥러닝 솔루션 - MRI 데이터 탐색</a:t>
            </a:r>
          </a:p>
        </p:txBody>
      </p:sp>
      <p:pic>
        <p:nvPicPr>
          <p:cNvPr id="130" name="Image" descr="Image"/>
          <p:cNvPicPr>
            <a:picLocks/>
          </p:cNvPicPr>
          <p:nvPr/>
        </p:nvPicPr>
        <p:blipFill>
          <a:blip r:embed="rId4">
            <a:extLst/>
          </a:blip>
          <a:stretch>
            <a:fillRect/>
          </a:stretch>
        </p:blipFill>
        <p:spPr>
          <a:xfrm>
            <a:off x="49" y="1250205"/>
            <a:ext cx="6211442" cy="553263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32" name="Rectangle 17"/>
          <p:cNvSpPr txBox="1"/>
          <p:nvPr/>
        </p:nvSpPr>
        <p:spPr>
          <a:xfrm>
            <a:off x="4888706" y="6652553"/>
            <a:ext cx="12700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ctr">
              <a:defRPr sz="800">
                <a:ln w="9525">
                  <a:solidFill>
                    <a:srgbClr val="FFFFFF">
                      <a:alpha val="0"/>
                    </a:srgbClr>
                  </a:solidFill>
                </a:ln>
                <a:solidFill>
                  <a:srgbClr val="262626"/>
                </a:solidFill>
                <a:latin typeface="Arial"/>
                <a:ea typeface="Arial"/>
                <a:cs typeface="Arial"/>
                <a:sym typeface="Arial"/>
              </a:defRPr>
            </a:pPr>
            <a:fld id="{86CB4B4D-7CA3-9044-876B-883B54F8677D}" type="slidenum">
              <a:t>14</a:t>
            </a:fld>
            <a:r>
              <a:t>￼</a:t>
            </a:r>
          </a:p>
        </p:txBody>
      </p:sp>
      <p:sp>
        <p:nvSpPr>
          <p:cNvPr id="133" name="딥러닝 솔루션 - MRI 데이터 탐색"/>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딥러닝 솔루션 - MRI 데이터 탐색</a:t>
            </a:r>
          </a:p>
        </p:txBody>
      </p:sp>
      <p:pic>
        <p:nvPicPr>
          <p:cNvPr id="134" name="Image" descr="Image"/>
          <p:cNvPicPr>
            <a:picLocks/>
          </p:cNvPicPr>
          <p:nvPr/>
        </p:nvPicPr>
        <p:blipFill>
          <a:blip r:embed="rId2">
            <a:extLst/>
          </a:blip>
          <a:stretch>
            <a:fillRect/>
          </a:stretch>
        </p:blipFill>
        <p:spPr>
          <a:xfrm>
            <a:off x="-769" y="1208582"/>
            <a:ext cx="9894838" cy="51655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6" name="download (8).png" descr="download (8).png"/>
          <p:cNvPicPr>
            <a:picLocks noChangeAspect="1"/>
          </p:cNvPicPr>
          <p:nvPr/>
        </p:nvPicPr>
        <p:blipFill>
          <a:blip r:embed="rId2">
            <a:extLst/>
          </a:blip>
          <a:stretch>
            <a:fillRect/>
          </a:stretch>
        </p:blipFill>
        <p:spPr>
          <a:xfrm>
            <a:off x="5270896" y="1555914"/>
            <a:ext cx="4216401" cy="4127501"/>
          </a:xfrm>
          <a:prstGeom prst="rect">
            <a:avLst/>
          </a:prstGeom>
          <a:ln w="12700">
            <a:miter lim="400000"/>
          </a:ln>
        </p:spPr>
      </p:pic>
      <p:sp>
        <p:nvSpPr>
          <p:cNvPr id="137" name="Rectangle 17"/>
          <p:cNvSpPr txBox="1"/>
          <p:nvPr/>
        </p:nvSpPr>
        <p:spPr>
          <a:xfrm>
            <a:off x="4888706" y="6652553"/>
            <a:ext cx="12700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ctr">
              <a:defRPr sz="800">
                <a:ln w="9525">
                  <a:solidFill>
                    <a:srgbClr val="FFFFFF">
                      <a:alpha val="0"/>
                    </a:srgbClr>
                  </a:solidFill>
                </a:ln>
                <a:solidFill>
                  <a:srgbClr val="262626"/>
                </a:solidFill>
                <a:latin typeface="Arial"/>
                <a:ea typeface="Arial"/>
                <a:cs typeface="Arial"/>
                <a:sym typeface="Arial"/>
              </a:defRPr>
            </a:pPr>
            <a:fld id="{86CB4B4D-7CA3-9044-876B-883B54F8677D}" type="slidenum">
              <a:t>15</a:t>
            </a:fld>
            <a:r>
              <a:t>￼</a:t>
            </a:r>
          </a:p>
        </p:txBody>
      </p:sp>
      <p:sp>
        <p:nvSpPr>
          <p:cNvPr id="138" name="딥러닝 솔루션 - MRI 데이터 탐색"/>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딥러닝 솔루션 - MRI 데이터 탐색</a:t>
            </a:r>
          </a:p>
        </p:txBody>
      </p:sp>
      <p:pic>
        <p:nvPicPr>
          <p:cNvPr id="139" name="download (7).png" descr="download (7).png"/>
          <p:cNvPicPr>
            <a:picLocks noChangeAspect="1"/>
          </p:cNvPicPr>
          <p:nvPr/>
        </p:nvPicPr>
        <p:blipFill>
          <a:blip r:embed="rId3">
            <a:extLst/>
          </a:blip>
          <a:stretch>
            <a:fillRect/>
          </a:stretch>
        </p:blipFill>
        <p:spPr>
          <a:xfrm>
            <a:off x="2714128" y="1555914"/>
            <a:ext cx="4216401" cy="4127501"/>
          </a:xfrm>
          <a:prstGeom prst="rect">
            <a:avLst/>
          </a:prstGeom>
          <a:ln w="12700">
            <a:miter lim="400000"/>
          </a:ln>
        </p:spPr>
      </p:pic>
      <p:pic>
        <p:nvPicPr>
          <p:cNvPr id="140" name="download (6).png" descr="download (6).png"/>
          <p:cNvPicPr>
            <a:picLocks noChangeAspect="1"/>
          </p:cNvPicPr>
          <p:nvPr/>
        </p:nvPicPr>
        <p:blipFill>
          <a:blip r:embed="rId4">
            <a:extLst/>
          </a:blip>
          <a:stretch>
            <a:fillRect/>
          </a:stretch>
        </p:blipFill>
        <p:spPr>
          <a:xfrm>
            <a:off x="-220762" y="1555914"/>
            <a:ext cx="4216401" cy="4127501"/>
          </a:xfrm>
          <a:prstGeom prst="rect">
            <a:avLst/>
          </a:prstGeom>
          <a:ln w="12700">
            <a:miter lim="400000"/>
          </a:ln>
        </p:spPr>
      </p:pic>
      <p:sp>
        <p:nvSpPr>
          <p:cNvPr id="141" name="제목 1"/>
          <p:cNvSpPr txBox="1"/>
          <p:nvPr/>
        </p:nvSpPr>
        <p:spPr>
          <a:xfrm>
            <a:off x="1808255" y="5441141"/>
            <a:ext cx="2386515"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defTabSz="694944">
              <a:defRPr sz="3343" spc="-228">
                <a:ln w="5501">
                  <a:solidFill>
                    <a:srgbClr val="FFFFFF"/>
                  </a:solidFill>
                </a:ln>
                <a:solidFill>
                  <a:srgbClr val="FFFFFF"/>
                </a:solidFill>
                <a:latin typeface="Arial"/>
                <a:ea typeface="Arial"/>
                <a:cs typeface="Arial"/>
                <a:sym typeface="Arial"/>
              </a:defRPr>
            </a:lvl1pPr>
          </a:lstStyle>
          <a:p>
            <a:r>
              <a:t>T1</a:t>
            </a:r>
          </a:p>
        </p:txBody>
      </p:sp>
      <p:sp>
        <p:nvSpPr>
          <p:cNvPr id="142" name="제목 1"/>
          <p:cNvSpPr txBox="1"/>
          <p:nvPr/>
        </p:nvSpPr>
        <p:spPr>
          <a:xfrm>
            <a:off x="4500655" y="5441141"/>
            <a:ext cx="2386515"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defTabSz="694944">
              <a:defRPr sz="3343" spc="-228">
                <a:ln w="5501">
                  <a:solidFill>
                    <a:srgbClr val="FFFFFF"/>
                  </a:solidFill>
                </a:ln>
                <a:solidFill>
                  <a:srgbClr val="FFFFFF"/>
                </a:solidFill>
                <a:latin typeface="Arial"/>
                <a:ea typeface="Arial"/>
                <a:cs typeface="Arial"/>
                <a:sym typeface="Arial"/>
              </a:defRPr>
            </a:lvl1pPr>
          </a:lstStyle>
          <a:p>
            <a:r>
              <a:t>T1CE</a:t>
            </a:r>
          </a:p>
        </p:txBody>
      </p:sp>
      <p:sp>
        <p:nvSpPr>
          <p:cNvPr id="143" name="제목 1"/>
          <p:cNvSpPr txBox="1"/>
          <p:nvPr/>
        </p:nvSpPr>
        <p:spPr>
          <a:xfrm>
            <a:off x="7281955" y="5390341"/>
            <a:ext cx="2386515" cy="1181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defTabSz="393192">
              <a:defRPr sz="2580" spc="-175">
                <a:ln w="2401">
                  <a:solidFill>
                    <a:srgbClr val="FFFFFF"/>
                  </a:solidFill>
                </a:ln>
                <a:solidFill>
                  <a:srgbClr val="FFFFFF"/>
                </a:solidFill>
                <a:latin typeface="Arial"/>
                <a:ea typeface="Arial"/>
                <a:cs typeface="Arial"/>
                <a:sym typeface="Arial"/>
              </a:defRPr>
            </a:pPr>
            <a:r>
              <a:t>  Tumor Core</a:t>
            </a:r>
          </a:p>
          <a:p>
            <a:pPr defTabSz="393192">
              <a:defRPr sz="2580" spc="-175">
                <a:ln w="2401">
                  <a:solidFill>
                    <a:srgbClr val="FFFFFF"/>
                  </a:solidFill>
                </a:ln>
                <a:solidFill>
                  <a:srgbClr val="FFFFFF"/>
                </a:solidFill>
                <a:latin typeface="Arial"/>
                <a:ea typeface="Arial"/>
                <a:cs typeface="Arial"/>
                <a:sym typeface="Arial"/>
              </a:defRPr>
            </a:pPr>
            <a:r>
              <a:t>(label1+label4)</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5" name="download (1).png" descr="download (1).png"/>
          <p:cNvPicPr>
            <a:picLocks noChangeAspect="1"/>
          </p:cNvPicPr>
          <p:nvPr/>
        </p:nvPicPr>
        <p:blipFill>
          <a:blip r:embed="rId2">
            <a:extLst/>
          </a:blip>
          <a:stretch>
            <a:fillRect/>
          </a:stretch>
        </p:blipFill>
        <p:spPr>
          <a:xfrm>
            <a:off x="5494337" y="1504950"/>
            <a:ext cx="4216401" cy="4127500"/>
          </a:xfrm>
          <a:prstGeom prst="rect">
            <a:avLst/>
          </a:prstGeom>
          <a:ln w="12700">
            <a:miter lim="400000"/>
          </a:ln>
        </p:spPr>
      </p:pic>
      <p:sp>
        <p:nvSpPr>
          <p:cNvPr id="146" name="Rectangle 17"/>
          <p:cNvSpPr txBox="1"/>
          <p:nvPr/>
        </p:nvSpPr>
        <p:spPr>
          <a:xfrm>
            <a:off x="4888706" y="6652553"/>
            <a:ext cx="12700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ctr">
              <a:defRPr sz="800">
                <a:ln w="9525">
                  <a:solidFill>
                    <a:srgbClr val="FFFFFF">
                      <a:alpha val="0"/>
                    </a:srgbClr>
                  </a:solidFill>
                </a:ln>
                <a:solidFill>
                  <a:srgbClr val="262626"/>
                </a:solidFill>
                <a:latin typeface="Arial"/>
                <a:ea typeface="Arial"/>
                <a:cs typeface="Arial"/>
                <a:sym typeface="Arial"/>
              </a:defRPr>
            </a:pPr>
            <a:fld id="{86CB4B4D-7CA3-9044-876B-883B54F8677D}" type="slidenum">
              <a:t>16</a:t>
            </a:fld>
            <a:r>
              <a:t>￼</a:t>
            </a:r>
          </a:p>
        </p:txBody>
      </p:sp>
      <p:sp>
        <p:nvSpPr>
          <p:cNvPr id="147" name="딥러닝 솔루션 - MRI 데이터 탐색"/>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딥러닝 솔루션 - MRI 데이터 탐색</a:t>
            </a:r>
          </a:p>
        </p:txBody>
      </p:sp>
      <p:sp>
        <p:nvSpPr>
          <p:cNvPr id="148" name="제목 1"/>
          <p:cNvSpPr txBox="1"/>
          <p:nvPr/>
        </p:nvSpPr>
        <p:spPr>
          <a:xfrm>
            <a:off x="1439955" y="5441141"/>
            <a:ext cx="2386515"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defTabSz="694944">
              <a:defRPr sz="3343" spc="-228">
                <a:ln w="5501">
                  <a:solidFill>
                    <a:srgbClr val="FFFFFF"/>
                  </a:solidFill>
                </a:ln>
                <a:solidFill>
                  <a:srgbClr val="FFFFFF"/>
                </a:solidFill>
                <a:latin typeface="Arial"/>
                <a:ea typeface="Arial"/>
                <a:cs typeface="Arial"/>
                <a:sym typeface="Arial"/>
              </a:defRPr>
            </a:lvl1pPr>
          </a:lstStyle>
          <a:p>
            <a:r>
              <a:t>FLAIR</a:t>
            </a:r>
          </a:p>
        </p:txBody>
      </p:sp>
      <p:sp>
        <p:nvSpPr>
          <p:cNvPr id="149" name="제목 1"/>
          <p:cNvSpPr txBox="1"/>
          <p:nvPr/>
        </p:nvSpPr>
        <p:spPr>
          <a:xfrm>
            <a:off x="4691155" y="5441141"/>
            <a:ext cx="2386515"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defTabSz="694944">
              <a:defRPr sz="3343" spc="-228">
                <a:ln w="5501">
                  <a:solidFill>
                    <a:srgbClr val="FFFFFF"/>
                  </a:solidFill>
                </a:ln>
                <a:solidFill>
                  <a:srgbClr val="FFFFFF"/>
                </a:solidFill>
                <a:latin typeface="Arial"/>
                <a:ea typeface="Arial"/>
                <a:cs typeface="Arial"/>
                <a:sym typeface="Arial"/>
              </a:defRPr>
            </a:lvl1pPr>
          </a:lstStyle>
          <a:p>
            <a:r>
              <a:t>T2</a:t>
            </a:r>
          </a:p>
        </p:txBody>
      </p:sp>
      <p:pic>
        <p:nvPicPr>
          <p:cNvPr id="150" name="download (9).png" descr="download (9).png"/>
          <p:cNvPicPr>
            <a:picLocks noChangeAspect="1"/>
          </p:cNvPicPr>
          <p:nvPr/>
        </p:nvPicPr>
        <p:blipFill>
          <a:blip r:embed="rId3">
            <a:extLst/>
          </a:blip>
          <a:stretch>
            <a:fillRect/>
          </a:stretch>
        </p:blipFill>
        <p:spPr>
          <a:xfrm>
            <a:off x="-233462" y="1504950"/>
            <a:ext cx="4216401" cy="4127500"/>
          </a:xfrm>
          <a:prstGeom prst="rect">
            <a:avLst/>
          </a:prstGeom>
          <a:ln w="12700">
            <a:miter lim="400000"/>
          </a:ln>
        </p:spPr>
      </p:pic>
      <p:pic>
        <p:nvPicPr>
          <p:cNvPr id="151" name="download.png" descr="download.png"/>
          <p:cNvPicPr>
            <a:picLocks noChangeAspect="1"/>
          </p:cNvPicPr>
          <p:nvPr/>
        </p:nvPicPr>
        <p:blipFill>
          <a:blip r:embed="rId4">
            <a:extLst/>
          </a:blip>
          <a:stretch>
            <a:fillRect/>
          </a:stretch>
        </p:blipFill>
        <p:spPr>
          <a:xfrm>
            <a:off x="2714128" y="1504950"/>
            <a:ext cx="4216401" cy="4127500"/>
          </a:xfrm>
          <a:prstGeom prst="rect">
            <a:avLst/>
          </a:prstGeom>
          <a:ln w="12700">
            <a:miter lim="400000"/>
          </a:ln>
        </p:spPr>
      </p:pic>
      <p:sp>
        <p:nvSpPr>
          <p:cNvPr id="152" name="제목 1"/>
          <p:cNvSpPr txBox="1"/>
          <p:nvPr/>
        </p:nvSpPr>
        <p:spPr>
          <a:xfrm>
            <a:off x="7053355" y="5339541"/>
            <a:ext cx="2386514" cy="1181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lvl="3" indent="0" algn="ctr" defTabSz="393192">
              <a:defRPr sz="2580" spc="-175">
                <a:ln w="2401">
                  <a:solidFill>
                    <a:srgbClr val="FFFFFF"/>
                  </a:solidFill>
                </a:ln>
                <a:solidFill>
                  <a:srgbClr val="FFFFFF"/>
                </a:solidFill>
                <a:latin typeface="Arial"/>
                <a:ea typeface="Arial"/>
                <a:cs typeface="Arial"/>
                <a:sym typeface="Arial"/>
              </a:defRPr>
            </a:pPr>
            <a:r>
              <a:t> Edema</a:t>
            </a:r>
          </a:p>
          <a:p>
            <a:pPr algn="ctr" defTabSz="393192">
              <a:defRPr sz="2580" spc="-175">
                <a:ln w="2401">
                  <a:solidFill>
                    <a:srgbClr val="FFFFFF"/>
                  </a:solidFill>
                </a:ln>
                <a:solidFill>
                  <a:srgbClr val="FFFFFF"/>
                </a:solidFill>
                <a:latin typeface="Arial"/>
                <a:ea typeface="Arial"/>
                <a:cs typeface="Arial"/>
                <a:sym typeface="Arial"/>
              </a:defRPr>
            </a:pPr>
            <a:r>
              <a:t>(label2)</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7"/>
          <p:cNvSpPr txBox="1">
            <a:spLocks noGrp="1"/>
          </p:cNvSpPr>
          <p:nvPr>
            <p:ph type="sldNum" sz="quarter" idx="2"/>
          </p:nvPr>
        </p:nvSpPr>
        <p:spPr>
          <a:xfrm>
            <a:off x="4888706"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800">
                <a:ln w="9525">
                  <a:solidFill>
                    <a:srgbClr val="FFFFFF">
                      <a:alpha val="0"/>
                    </a:srgbClr>
                  </a:solidFill>
                </a:ln>
                <a:solidFill>
                  <a:srgbClr val="262626"/>
                </a:solidFill>
                <a:latin typeface="Arial"/>
                <a:ea typeface="Arial"/>
                <a:cs typeface="Arial"/>
                <a:sym typeface="Arial"/>
              </a:defRPr>
            </a:lvl1pPr>
          </a:lstStyle>
          <a:p>
            <a:fld id="{86CB4B4D-7CA3-9044-876B-883B54F8677D}" type="slidenum">
              <a:t>17</a:t>
            </a:fld>
            <a:endParaRPr/>
          </a:p>
        </p:txBody>
      </p:sp>
      <p:sp>
        <p:nvSpPr>
          <p:cNvPr id="155" name="제목 1"/>
          <p:cNvSpPr txBox="1"/>
          <p:nvPr/>
        </p:nvSpPr>
        <p:spPr>
          <a:xfrm>
            <a:off x="2463937" y="1626181"/>
            <a:ext cx="7861026" cy="782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defTabSz="457200">
              <a:defRPr sz="2000" b="1">
                <a:latin typeface="Arial"/>
                <a:ea typeface="Arial"/>
                <a:cs typeface="Arial"/>
                <a:sym typeface="Arial"/>
              </a:defRPr>
            </a:pPr>
            <a:r>
              <a:t>하나의 뇌에 해당하는 4개의 상호보완적인 모달리티를  </a:t>
            </a:r>
          </a:p>
          <a:p>
            <a:pPr defTabSz="457200">
              <a:defRPr sz="2000" b="1">
                <a:latin typeface="Arial"/>
                <a:ea typeface="Arial"/>
                <a:cs typeface="Arial"/>
                <a:sym typeface="Arial"/>
              </a:defRPr>
            </a:pPr>
            <a:r>
              <a:t>   상호관계를 학습하도록 4개의 채널로 묶어서 학습</a:t>
            </a:r>
          </a:p>
        </p:txBody>
      </p:sp>
      <p:pic>
        <p:nvPicPr>
          <p:cNvPr id="156" name="Image" descr="Image"/>
          <p:cNvPicPr>
            <a:picLocks noChangeAspect="1"/>
          </p:cNvPicPr>
          <p:nvPr/>
        </p:nvPicPr>
        <p:blipFill>
          <a:blip r:embed="rId2">
            <a:extLst/>
          </a:blip>
          <a:stretch>
            <a:fillRect/>
          </a:stretch>
        </p:blipFill>
        <p:spPr>
          <a:xfrm>
            <a:off x="2718076" y="2758780"/>
            <a:ext cx="3949148" cy="3537274"/>
          </a:xfrm>
          <a:prstGeom prst="rect">
            <a:avLst/>
          </a:prstGeom>
          <a:ln w="12700">
            <a:miter lim="400000"/>
          </a:ln>
        </p:spPr>
      </p:pic>
      <p:sp>
        <p:nvSpPr>
          <p:cNvPr id="157" name="제목 1"/>
          <p:cNvSpPr txBox="1">
            <a:spLocks noGrp="1"/>
          </p:cNvSpPr>
          <p:nvPr>
            <p:ph type="title"/>
          </p:nvPr>
        </p:nvSpPr>
        <p:spPr>
          <a:xfrm>
            <a:off x="271556" y="376111"/>
            <a:ext cx="7726020" cy="554000"/>
          </a:xfrm>
          <a:prstGeom prst="rect">
            <a:avLst/>
          </a:prstGeom>
        </p:spPr>
        <p:txBody>
          <a:bodyPr/>
          <a:lstStyle>
            <a:lvl1pPr>
              <a:defRPr sz="2000" spc="-136">
                <a:ln w="4329">
                  <a:solidFill>
                    <a:srgbClr val="000000"/>
                  </a:solidFill>
                </a:ln>
                <a:solidFill>
                  <a:srgbClr val="000000"/>
                </a:solidFill>
              </a:defRPr>
            </a:lvl1pPr>
          </a:lstStyle>
          <a:p>
            <a:r>
              <a:t>딥러닝 솔루션 - MRI 데이터 탐색</a:t>
            </a:r>
          </a:p>
        </p:txBody>
      </p:sp>
      <p:sp>
        <p:nvSpPr>
          <p:cNvPr id="158" name="딥러닝 솔루션 - MRI 데이터 탐색"/>
          <p:cNvSpPr txBox="1"/>
          <p:nvPr/>
        </p:nvSpPr>
        <p:spPr>
          <a:xfrm>
            <a:off x="271556" y="376111"/>
            <a:ext cx="7726020" cy="55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defRPr sz="2000" b="1" spc="-136">
                <a:ln w="4329">
                  <a:solidFill>
                    <a:srgbClr val="012E54">
                      <a:alpha val="0"/>
                    </a:srgbClr>
                  </a:solidFill>
                </a:ln>
                <a:solidFill>
                  <a:srgbClr val="262626"/>
                </a:solidFill>
                <a:latin typeface="Arial"/>
                <a:ea typeface="Arial"/>
                <a:cs typeface="Arial"/>
                <a:sym typeface="Arial"/>
              </a:defRPr>
            </a:lvl1pPr>
          </a:lstStyle>
          <a:p>
            <a:r>
              <a:t>딥러닝 솔루션 - MRI 데이터 탐색</a:t>
            </a:r>
          </a:p>
        </p:txBody>
      </p:sp>
      <p:sp>
        <p:nvSpPr>
          <p:cNvPr id="159" name="Brain Front"/>
          <p:cNvSpPr/>
          <p:nvPr/>
        </p:nvSpPr>
        <p:spPr>
          <a:xfrm>
            <a:off x="1753671" y="1765759"/>
            <a:ext cx="278970" cy="231669"/>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1"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900"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2300"/>
            </a:pPr>
            <a:endParaRPr/>
          </a:p>
        </p:txBody>
      </p:sp>
      <p:sp>
        <p:nvSpPr>
          <p:cNvPr id="160" name="Brain"/>
          <p:cNvSpPr/>
          <p:nvPr/>
        </p:nvSpPr>
        <p:spPr>
          <a:xfrm>
            <a:off x="2019543" y="2032717"/>
            <a:ext cx="356825" cy="273761"/>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3200"/>
            </a:pPr>
            <a:endParaRPr/>
          </a:p>
        </p:txBody>
      </p:sp>
      <p:sp>
        <p:nvSpPr>
          <p:cNvPr id="161" name="Brain"/>
          <p:cNvSpPr/>
          <p:nvPr/>
        </p:nvSpPr>
        <p:spPr>
          <a:xfrm>
            <a:off x="7898944" y="2032717"/>
            <a:ext cx="356825" cy="273761"/>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3200"/>
            </a:pPr>
            <a:endParaRPr/>
          </a:p>
        </p:txBody>
      </p:sp>
      <p:sp>
        <p:nvSpPr>
          <p:cNvPr id="162" name="Brain Front"/>
          <p:cNvSpPr/>
          <p:nvPr/>
        </p:nvSpPr>
        <p:spPr>
          <a:xfrm>
            <a:off x="8230671" y="1765759"/>
            <a:ext cx="278970" cy="231669"/>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1"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900"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2300"/>
            </a:pPr>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7"/>
          <p:cNvSpPr txBox="1">
            <a:spLocks noGrp="1"/>
          </p:cNvSpPr>
          <p:nvPr>
            <p:ph type="sldNum" sz="quarter" idx="2"/>
          </p:nvPr>
        </p:nvSpPr>
        <p:spPr>
          <a:xfrm>
            <a:off x="4888706"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800">
                <a:ln w="9525">
                  <a:solidFill>
                    <a:srgbClr val="FFFFFF">
                      <a:alpha val="0"/>
                    </a:srgbClr>
                  </a:solidFill>
                </a:ln>
                <a:solidFill>
                  <a:srgbClr val="262626"/>
                </a:solidFill>
                <a:latin typeface="Arial"/>
                <a:ea typeface="Arial"/>
                <a:cs typeface="Arial"/>
                <a:sym typeface="Arial"/>
              </a:defRPr>
            </a:lvl1pPr>
          </a:lstStyle>
          <a:p>
            <a:fld id="{86CB4B4D-7CA3-9044-876B-883B54F8677D}" type="slidenum">
              <a:t>18</a:t>
            </a:fld>
            <a:endParaRPr/>
          </a:p>
        </p:txBody>
      </p:sp>
      <p:sp>
        <p:nvSpPr>
          <p:cNvPr id="165" name="제목 1"/>
          <p:cNvSpPr txBox="1">
            <a:spLocks noGrp="1"/>
          </p:cNvSpPr>
          <p:nvPr>
            <p:ph type="title"/>
          </p:nvPr>
        </p:nvSpPr>
        <p:spPr>
          <a:xfrm>
            <a:off x="271556" y="376111"/>
            <a:ext cx="7726020" cy="554000"/>
          </a:xfrm>
          <a:prstGeom prst="rect">
            <a:avLst/>
          </a:prstGeom>
        </p:spPr>
        <p:txBody>
          <a:bodyPr>
            <a:normAutofit fontScale="90000"/>
          </a:bodyPr>
          <a:lstStyle/>
          <a:p>
            <a:pPr defTabSz="658368">
              <a:defRPr sz="3168" spc="-216">
                <a:ln w="4937">
                  <a:solidFill>
                    <a:srgbClr val="012E54">
                      <a:alpha val="0"/>
                    </a:srgbClr>
                  </a:solidFill>
                </a:ln>
                <a:latin typeface="+mj-lt"/>
                <a:ea typeface="+mj-ea"/>
                <a:cs typeface="+mj-cs"/>
                <a:sym typeface="Helvetica"/>
              </a:defRPr>
            </a:pPr>
            <a:r>
              <a:t>BRATS </a:t>
            </a:r>
            <a:r>
              <a:rPr sz="1944" spc="-132">
                <a:ln w="3029">
                  <a:solidFill>
                    <a:srgbClr val="012E54">
                      <a:alpha val="0"/>
                    </a:srgbClr>
                  </a:solidFill>
                </a:ln>
              </a:rPr>
              <a:t>a.k.a Brain Tumor Segmentation계의  ‘이미지넷’  벤치마크</a:t>
            </a:r>
          </a:p>
        </p:txBody>
      </p:sp>
      <p:sp>
        <p:nvSpPr>
          <p:cNvPr id="166" name="제목 1"/>
          <p:cNvSpPr txBox="1"/>
          <p:nvPr/>
        </p:nvSpPr>
        <p:spPr>
          <a:xfrm>
            <a:off x="613755" y="1678824"/>
            <a:ext cx="9024826" cy="1201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2400" b="1" spc="-300">
                <a:ln w="9525">
                  <a:solidFill>
                    <a:srgbClr val="012E54">
                      <a:alpha val="0"/>
                    </a:srgbClr>
                  </a:solidFill>
                </a:ln>
                <a:solidFill>
                  <a:srgbClr val="262626"/>
                </a:solidFill>
                <a:latin typeface="Arial"/>
                <a:ea typeface="Arial"/>
                <a:cs typeface="Arial"/>
                <a:sym typeface="Arial"/>
              </a:defRPr>
            </a:pPr>
            <a:r>
              <a:t>BraTS 는 뇌종양 중에서도 가장 흔한  교모세포종에 대한 자동 영상 분할을  목표로 합니다.</a:t>
            </a:r>
          </a:p>
          <a:p>
            <a:pPr>
              <a:defRPr sz="2400" b="1" spc="-300">
                <a:ln w="9525">
                  <a:solidFill>
                    <a:srgbClr val="012E54">
                      <a:alpha val="0"/>
                    </a:srgbClr>
                  </a:solidFill>
                </a:ln>
                <a:solidFill>
                  <a:srgbClr val="262626"/>
                </a:solidFill>
                <a:latin typeface="Arial"/>
                <a:ea typeface="Arial"/>
                <a:cs typeface="Arial"/>
                <a:sym typeface="Arial"/>
              </a:defRPr>
            </a:pPr>
            <a:endParaRPr/>
          </a:p>
          <a:p>
            <a:pPr algn="ctr">
              <a:defRPr sz="2400" b="1" spc="-300">
                <a:ln w="9525">
                  <a:solidFill>
                    <a:srgbClr val="535353"/>
                  </a:solidFill>
                </a:ln>
                <a:solidFill>
                  <a:srgbClr val="535353"/>
                </a:solidFill>
                <a:latin typeface="Arial"/>
                <a:ea typeface="Arial"/>
                <a:cs typeface="Arial"/>
                <a:sym typeface="Arial"/>
              </a:defRPr>
            </a:pPr>
            <a:r>
              <a:t>하지만 왜?</a:t>
            </a:r>
          </a:p>
        </p:txBody>
      </p:sp>
      <p:pic>
        <p:nvPicPr>
          <p:cNvPr id="167" name="pubmed.gif" descr="pubmed.gif"/>
          <p:cNvPicPr>
            <a:picLocks noChangeAspect="1"/>
          </p:cNvPicPr>
          <p:nvPr/>
        </p:nvPicPr>
        <p:blipFill>
          <a:blip r:embed="rId2">
            <a:extLst/>
          </a:blip>
          <a:stretch>
            <a:fillRect/>
          </a:stretch>
        </p:blipFill>
        <p:spPr>
          <a:xfrm>
            <a:off x="5733962" y="3004679"/>
            <a:ext cx="3732196" cy="3472763"/>
          </a:xfrm>
          <a:prstGeom prst="rect">
            <a:avLst/>
          </a:prstGeom>
          <a:ln w="12700">
            <a:miter lim="400000"/>
          </a:ln>
        </p:spPr>
      </p:pic>
      <p:sp>
        <p:nvSpPr>
          <p:cNvPr id="168" name="제목 1"/>
          <p:cNvSpPr txBox="1"/>
          <p:nvPr/>
        </p:nvSpPr>
        <p:spPr>
          <a:xfrm>
            <a:off x="296255" y="3310253"/>
            <a:ext cx="4553867" cy="4486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marL="200526" indent="-200526">
              <a:buSzPct val="60000"/>
              <a:buBlip>
                <a:blip r:embed="rId3"/>
              </a:buBlip>
              <a:defRPr sz="2400" b="1" spc="-300">
                <a:ln w="9525">
                  <a:solidFill>
                    <a:srgbClr val="012E54">
                      <a:alpha val="0"/>
                    </a:srgbClr>
                  </a:solidFill>
                </a:ln>
                <a:solidFill>
                  <a:srgbClr val="262626"/>
                </a:solidFill>
                <a:latin typeface="Arial"/>
                <a:ea typeface="Arial"/>
                <a:cs typeface="Arial"/>
                <a:sym typeface="Arial"/>
              </a:defRPr>
            </a:pPr>
            <a:r>
              <a:rPr sz="2000" spc="-250">
                <a:ln w="7937">
                  <a:solidFill>
                    <a:srgbClr val="012E54">
                      <a:alpha val="0"/>
                    </a:srgbClr>
                  </a:solidFill>
                </a:ln>
              </a:rPr>
              <a:t>신경영상 분석은</a:t>
            </a:r>
            <a:r>
              <a:t> </a:t>
            </a:r>
            <a:r>
              <a:rPr sz="2000" spc="-250">
                <a:ln w="7937">
                  <a:solidFill>
                    <a:srgbClr val="012E54">
                      <a:alpha val="0"/>
                    </a:srgbClr>
                  </a:solidFill>
                </a:ln>
              </a:rPr>
              <a:t>뇌질환 치료에 중추적인 기능</a:t>
            </a:r>
          </a:p>
        </p:txBody>
      </p:sp>
      <p:sp>
        <p:nvSpPr>
          <p:cNvPr id="169" name="제목 1"/>
          <p:cNvSpPr txBox="1"/>
          <p:nvPr/>
        </p:nvSpPr>
        <p:spPr>
          <a:xfrm>
            <a:off x="498060" y="3750739"/>
            <a:ext cx="7273012" cy="400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marL="190500" indent="-190500">
              <a:spcBef>
                <a:spcPts val="700"/>
              </a:spcBef>
              <a:buSzPct val="100000"/>
              <a:buChar char="•"/>
              <a:defRPr sz="1900"/>
            </a:lvl1pPr>
          </a:lstStyle>
          <a:p>
            <a:r>
              <a:t> 더 정확하고 일관성있는 정량적 분석에 대한 요구</a:t>
            </a:r>
          </a:p>
        </p:txBody>
      </p:sp>
      <p:sp>
        <p:nvSpPr>
          <p:cNvPr id="170" name="제목 1"/>
          <p:cNvSpPr txBox="1"/>
          <p:nvPr/>
        </p:nvSpPr>
        <p:spPr>
          <a:xfrm>
            <a:off x="296255" y="4213930"/>
            <a:ext cx="4553867" cy="397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marL="240631" indent="-240631">
              <a:buSzPct val="60000"/>
              <a:buBlip>
                <a:blip r:embed="rId3"/>
              </a:buBlip>
              <a:defRPr sz="2000" b="1" spc="-250">
                <a:ln w="7937">
                  <a:solidFill>
                    <a:srgbClr val="012E54">
                      <a:alpha val="0"/>
                    </a:srgbClr>
                  </a:solidFill>
                </a:ln>
                <a:solidFill>
                  <a:srgbClr val="262626"/>
                </a:solidFill>
                <a:latin typeface="Arial"/>
                <a:ea typeface="Arial"/>
                <a:cs typeface="Arial"/>
                <a:sym typeface="Arial"/>
              </a:defRPr>
            </a:lvl1pPr>
          </a:lstStyle>
          <a:p>
            <a:r>
              <a:t>병변 분할은  신경영상 분석의  기초</a:t>
            </a:r>
          </a:p>
        </p:txBody>
      </p:sp>
      <p:sp>
        <p:nvSpPr>
          <p:cNvPr id="171" name="제목 1"/>
          <p:cNvSpPr txBox="1"/>
          <p:nvPr/>
        </p:nvSpPr>
        <p:spPr>
          <a:xfrm>
            <a:off x="498060" y="4566454"/>
            <a:ext cx="7273012" cy="400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marL="190500" indent="-190500">
              <a:spcBef>
                <a:spcPts val="700"/>
              </a:spcBef>
              <a:buSzPct val="100000"/>
              <a:buChar char="•"/>
              <a:defRPr sz="1900"/>
            </a:lvl1pPr>
          </a:lstStyle>
          <a:p>
            <a:r>
              <a:t> 병변 분할의 자동화, 전산화에 대한 요구</a:t>
            </a:r>
          </a:p>
        </p:txBody>
      </p:sp>
      <p:sp>
        <p:nvSpPr>
          <p:cNvPr id="172" name="제목 1"/>
          <p:cNvSpPr txBox="1"/>
          <p:nvPr/>
        </p:nvSpPr>
        <p:spPr>
          <a:xfrm>
            <a:off x="296255" y="5021124"/>
            <a:ext cx="4553867" cy="397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marL="240631" indent="-240631">
              <a:buSzPct val="60000"/>
              <a:buBlip>
                <a:blip r:embed="rId3"/>
              </a:buBlip>
              <a:defRPr sz="2000" b="1" spc="-250">
                <a:ln w="7937">
                  <a:solidFill>
                    <a:srgbClr val="012E54">
                      <a:alpha val="0"/>
                    </a:srgbClr>
                  </a:solidFill>
                </a:ln>
                <a:solidFill>
                  <a:srgbClr val="262626"/>
                </a:solidFill>
                <a:latin typeface="Arial"/>
                <a:ea typeface="Arial"/>
                <a:cs typeface="Arial"/>
                <a:sym typeface="Arial"/>
              </a:defRPr>
            </a:lvl1pPr>
          </a:lstStyle>
          <a:p>
            <a:r>
              <a:t>연구자들의 지적교류는 연구의 동력</a:t>
            </a:r>
          </a:p>
        </p:txBody>
      </p:sp>
      <p:sp>
        <p:nvSpPr>
          <p:cNvPr id="173" name="제목 1"/>
          <p:cNvSpPr txBox="1"/>
          <p:nvPr/>
        </p:nvSpPr>
        <p:spPr>
          <a:xfrm>
            <a:off x="498060" y="5382168"/>
            <a:ext cx="7273012" cy="400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marL="190500" indent="-190500">
              <a:spcBef>
                <a:spcPts val="700"/>
              </a:spcBef>
              <a:buSzPct val="100000"/>
              <a:buChar char="•"/>
              <a:defRPr sz="1900"/>
            </a:lvl1pPr>
          </a:lstStyle>
          <a:p>
            <a:r>
              <a:t> 알고리즘 성능 벤치마크에 대한 요구</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제목 1"/>
          <p:cNvSpPr txBox="1">
            <a:spLocks noGrp="1"/>
          </p:cNvSpPr>
          <p:nvPr>
            <p:ph type="title"/>
          </p:nvPr>
        </p:nvSpPr>
        <p:spPr>
          <a:xfrm>
            <a:off x="271556" y="376111"/>
            <a:ext cx="7726020" cy="554000"/>
          </a:xfrm>
          <a:prstGeom prst="rect">
            <a:avLst/>
          </a:prstGeom>
        </p:spPr>
        <p:txBody>
          <a:bodyPr/>
          <a:lstStyle>
            <a:lvl1pPr>
              <a:defRPr sz="2000" spc="-136">
                <a:ln w="4329">
                  <a:solidFill>
                    <a:srgbClr val="000000"/>
                  </a:solidFill>
                </a:ln>
                <a:solidFill>
                  <a:srgbClr val="000000"/>
                </a:solidFill>
              </a:defRPr>
            </a:lvl1pPr>
          </a:lstStyle>
          <a:p>
            <a:r>
              <a:t>딥러닝 솔루션 - </a:t>
            </a:r>
          </a:p>
        </p:txBody>
      </p:sp>
      <p:sp>
        <p:nvSpPr>
          <p:cNvPr id="176" name="딥러닝 솔루션 - 모델 셀렉션"/>
          <p:cNvSpPr txBox="1"/>
          <p:nvPr/>
        </p:nvSpPr>
        <p:spPr>
          <a:xfrm>
            <a:off x="271556" y="376111"/>
            <a:ext cx="7726020" cy="55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defRPr sz="2000" b="1" spc="-136">
                <a:ln w="4329">
                  <a:solidFill>
                    <a:srgbClr val="012E54">
                      <a:alpha val="0"/>
                    </a:srgbClr>
                  </a:solidFill>
                </a:ln>
                <a:solidFill>
                  <a:srgbClr val="262626"/>
                </a:solidFill>
                <a:latin typeface="Arial"/>
                <a:ea typeface="Arial"/>
                <a:cs typeface="Arial"/>
                <a:sym typeface="Arial"/>
              </a:defRPr>
            </a:lvl1pPr>
          </a:lstStyle>
          <a:p>
            <a:r>
              <a:t>딥러닝 솔루션 - 모델 셀렉션</a:t>
            </a:r>
          </a:p>
        </p:txBody>
      </p:sp>
      <p:sp>
        <p:nvSpPr>
          <p:cNvPr id="177" name="Rectangle 17"/>
          <p:cNvSpPr txBox="1">
            <a:spLocks noGrp="1"/>
          </p:cNvSpPr>
          <p:nvPr>
            <p:ph type="sldNum" sz="quarter" idx="2"/>
          </p:nvPr>
        </p:nvSpPr>
        <p:spPr>
          <a:xfrm>
            <a:off x="4888706"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800">
                <a:ln w="9525">
                  <a:solidFill>
                    <a:srgbClr val="FFFFFF">
                      <a:alpha val="0"/>
                    </a:srgbClr>
                  </a:solidFill>
                </a:ln>
                <a:solidFill>
                  <a:srgbClr val="262626"/>
                </a:solidFill>
                <a:latin typeface="Arial"/>
                <a:ea typeface="Arial"/>
                <a:cs typeface="Arial"/>
                <a:sym typeface="Arial"/>
              </a:defRPr>
            </a:lvl1pPr>
          </a:lstStyle>
          <a:p>
            <a:fld id="{86CB4B4D-7CA3-9044-876B-883B54F8677D}" type="slidenum">
              <a:t>19</a:t>
            </a:fld>
            <a:endParaRPr/>
          </a:p>
        </p:txBody>
      </p:sp>
      <p:graphicFrame>
        <p:nvGraphicFramePr>
          <p:cNvPr id="178" name="표 8"/>
          <p:cNvGraphicFramePr/>
          <p:nvPr/>
        </p:nvGraphicFramePr>
        <p:xfrm>
          <a:off x="626050" y="1689460"/>
          <a:ext cx="8237281" cy="5036611"/>
        </p:xfrm>
        <a:graphic>
          <a:graphicData uri="http://schemas.openxmlformats.org/drawingml/2006/table">
            <a:tbl>
              <a:tblPr firstRow="1">
                <a:tableStyleId>{2708684C-4D16-4618-839F-0558EEFCDFE6}</a:tableStyleId>
              </a:tblPr>
              <a:tblGrid>
                <a:gridCol w="1717672"/>
                <a:gridCol w="1594788"/>
                <a:gridCol w="1522341"/>
                <a:gridCol w="1701240"/>
                <a:gridCol w="1701240"/>
              </a:tblGrid>
              <a:tr h="389890">
                <a:tc>
                  <a:txBody>
                    <a:bodyPr/>
                    <a:lstStyle/>
                    <a:p>
                      <a:pPr algn="ctr">
                        <a:defRPr sz="1800"/>
                      </a:pPr>
                      <a:endParaRPr/>
                    </a:p>
                  </a:txBody>
                  <a:tcPr marL="45720" marR="45720" horzOverflow="overflow"/>
                </a:tc>
                <a:tc>
                  <a:txBody>
                    <a:bodyPr/>
                    <a:lstStyle/>
                    <a:p>
                      <a:pPr algn="ctr">
                        <a:defRPr sz="1800" b="0"/>
                      </a:pPr>
                      <a:r>
                        <a:rPr b="1"/>
                        <a:t>Repository</a:t>
                      </a:r>
                    </a:p>
                  </a:txBody>
                  <a:tcPr marL="45720" marR="45720" horzOverflow="overflow"/>
                </a:tc>
                <a:tc>
                  <a:txBody>
                    <a:bodyPr/>
                    <a:lstStyle/>
                    <a:p>
                      <a:pPr algn="ctr">
                        <a:defRPr sz="1800" b="0"/>
                      </a:pPr>
                      <a:r>
                        <a:rPr b="1"/>
                        <a:t>Framework</a:t>
                      </a:r>
                    </a:p>
                  </a:txBody>
                  <a:tcPr marL="45720" marR="45720" horzOverflow="overflow"/>
                </a:tc>
                <a:tc>
                  <a:txBody>
                    <a:bodyPr/>
                    <a:lstStyle/>
                    <a:p>
                      <a:pPr algn="ctr">
                        <a:defRPr sz="1800" b="0"/>
                      </a:pPr>
                      <a:r>
                        <a:rPr b="1"/>
                        <a:t>Model</a:t>
                      </a:r>
                    </a:p>
                  </a:txBody>
                  <a:tcPr marL="45720" marR="45720" horzOverflow="overflow"/>
                </a:tc>
                <a:tc>
                  <a:txBody>
                    <a:bodyPr/>
                    <a:lstStyle/>
                    <a:p>
                      <a:pPr algn="ctr">
                        <a:defRPr sz="1800" b="0"/>
                      </a:pPr>
                      <a:r>
                        <a:rPr b="1"/>
                        <a:t>Paper</a:t>
                      </a:r>
                    </a:p>
                  </a:txBody>
                  <a:tcPr marL="45720" marR="45720" horzOverflow="overflow"/>
                </a:tc>
              </a:tr>
              <a:tr h="1332021">
                <a:tc>
                  <a:txBody>
                    <a:bodyPr/>
                    <a:lstStyle/>
                    <a:p>
                      <a:pPr algn="ctr">
                        <a:defRPr sz="1800"/>
                      </a:pPr>
                      <a:r>
                        <a:rPr>
                          <a:latin typeface="Arial"/>
                          <a:ea typeface="Arial"/>
                          <a:cs typeface="Arial"/>
                          <a:sym typeface="Arial"/>
                        </a:rPr>
                        <a:t>Attack</a:t>
                      </a:r>
                      <a:r>
                        <a:t>1</a:t>
                      </a:r>
                    </a:p>
                  </a:txBody>
                  <a:tcPr marL="19050" marR="19050" marT="19050" marB="19050" anchor="ctr" horzOverflow="overflow"/>
                </a:tc>
                <a:tc>
                  <a:txBody>
                    <a:bodyPr/>
                    <a:lstStyle/>
                    <a:p>
                      <a:pPr algn="ctr">
                        <a:defRPr sz="1700" b="1">
                          <a:latin typeface="Arial"/>
                          <a:ea typeface="Arial"/>
                          <a:cs typeface="Arial"/>
                          <a:sym typeface="Arial"/>
                        </a:defRPr>
                      </a:pPr>
                      <a:r>
                        <a:rPr>
                          <a:solidFill>
                            <a:srgbClr val="0000FF"/>
                          </a:solidFill>
                          <a:uFill>
                            <a:solidFill>
                              <a:srgbClr val="0000FF"/>
                            </a:solidFill>
                          </a:uFill>
                          <a:hlinkClick r:id="rId2"/>
                        </a:rPr>
                        <a:t>Naomifridman</a:t>
                      </a:r>
                    </a:p>
                  </a:txBody>
                  <a:tcPr marL="45720" marR="45720" anchor="ctr" horzOverflow="overflow"/>
                </a:tc>
                <a:tc>
                  <a:txBody>
                    <a:bodyPr/>
                    <a:lstStyle/>
                    <a:p>
                      <a:pPr algn="ctr">
                        <a:defRPr sz="1800"/>
                      </a:pPr>
                      <a:r>
                        <a:rPr>
                          <a:latin typeface="Arial"/>
                          <a:ea typeface="Arial"/>
                          <a:cs typeface="Arial"/>
                          <a:sym typeface="Arial"/>
                        </a:rPr>
                        <a:t>Tensorflow, Keres</a:t>
                      </a:r>
                    </a:p>
                  </a:txBody>
                  <a:tcPr marL="45720" marR="45720" anchor="ctr" horzOverflow="overflow"/>
                </a:tc>
                <a:tc>
                  <a:txBody>
                    <a:bodyPr/>
                    <a:lstStyle/>
                    <a:p>
                      <a:pPr algn="ctr">
                        <a:defRPr sz="1800"/>
                      </a:pPr>
                      <a:r>
                        <a:rPr>
                          <a:latin typeface="Arial"/>
                          <a:ea typeface="Arial"/>
                          <a:cs typeface="Arial"/>
                          <a:sym typeface="Arial"/>
                        </a:rPr>
                        <a:t>2D Unet</a:t>
                      </a:r>
                    </a:p>
                  </a:txBody>
                  <a:tcPr marL="45720" marR="45720" anchor="ctr" horzOverflow="overflow"/>
                </a:tc>
                <a:tc>
                  <a:txBody>
                    <a:bodyPr/>
                    <a:lstStyle/>
                    <a:p>
                      <a:pPr algn="l" defTabSz="457200">
                        <a:lnSpc>
                          <a:spcPts val="2800"/>
                        </a:lnSpc>
                        <a:defRPr>
                          <a:latin typeface="Times"/>
                          <a:ea typeface="Times"/>
                          <a:cs typeface="Times"/>
                          <a:sym typeface="Times"/>
                        </a:defRPr>
                      </a:pPr>
                      <a:endParaRPr/>
                    </a:p>
                  </a:txBody>
                  <a:tcPr marL="45720" marR="45720" anchor="ctr" horzOverflow="overflow"/>
                </a:tc>
              </a:tr>
              <a:tr h="1378884">
                <a:tc>
                  <a:txBody>
                    <a:bodyPr/>
                    <a:lstStyle/>
                    <a:p>
                      <a:pPr algn="ctr">
                        <a:defRPr sz="1800"/>
                      </a:pPr>
                      <a:r>
                        <a:t>Attack2</a:t>
                      </a:r>
                    </a:p>
                  </a:txBody>
                  <a:tcPr marL="19050" marR="19050" marT="19050" marB="19050" anchor="ctr" horzOverflow="overflow"/>
                </a:tc>
                <a:tc>
                  <a:txBody>
                    <a:bodyPr/>
                    <a:lstStyle/>
                    <a:p>
                      <a:pPr algn="ctr">
                        <a:defRPr sz="1800" b="1"/>
                      </a:pPr>
                      <a:r>
                        <a:rPr>
                          <a:solidFill>
                            <a:srgbClr val="0000FF"/>
                          </a:solidFill>
                          <a:uFill>
                            <a:solidFill>
                              <a:srgbClr val="0000FF"/>
                            </a:solidFill>
                          </a:uFill>
                          <a:hlinkClick r:id="rId3"/>
                        </a:rPr>
                        <a:t>Woodywff</a:t>
                      </a:r>
                    </a:p>
                    <a:p>
                      <a:pPr algn="ctr">
                        <a:defRPr sz="1800" b="1">
                          <a:latin typeface="Arial"/>
                          <a:ea typeface="Arial"/>
                          <a:cs typeface="Arial"/>
                          <a:sym typeface="Arial"/>
                        </a:defRPr>
                      </a:pPr>
                      <a:r>
                        <a:rPr>
                          <a:solidFill>
                            <a:srgbClr val="0000FF"/>
                          </a:solidFill>
                          <a:uFill>
                            <a:solidFill>
                              <a:srgbClr val="0000FF"/>
                            </a:solidFill>
                          </a:uFill>
                          <a:hlinkClick r:id="rId4"/>
                        </a:rPr>
                        <a:t>ellisdg</a:t>
                      </a:r>
                    </a:p>
                  </a:txBody>
                  <a:tcPr marL="19050" marR="19050" marT="19050" marB="19050" anchor="ctr" horzOverflow="overflow"/>
                </a:tc>
                <a:tc>
                  <a:txBody>
                    <a:bodyPr/>
                    <a:lstStyle/>
                    <a:p>
                      <a:pPr algn="ctr">
                        <a:defRPr sz="1800"/>
                      </a:pPr>
                      <a:r>
                        <a:rPr>
                          <a:latin typeface="Arial"/>
                          <a:ea typeface="Arial"/>
                          <a:cs typeface="Arial"/>
                          <a:sym typeface="Arial"/>
                        </a:rPr>
                        <a:t>Tensorflow, Keres</a:t>
                      </a:r>
                    </a:p>
                  </a:txBody>
                  <a:tcPr marL="19050" marR="19050" marT="19050" marB="19050" anchor="ctr" horzOverflow="overflow"/>
                </a:tc>
                <a:tc>
                  <a:txBody>
                    <a:bodyPr/>
                    <a:lstStyle/>
                    <a:p>
                      <a:pPr algn="ctr">
                        <a:defRPr sz="1800"/>
                      </a:pPr>
                      <a:r>
                        <a:rPr>
                          <a:latin typeface="Arial"/>
                          <a:ea typeface="Arial"/>
                          <a:cs typeface="Arial"/>
                          <a:sym typeface="Arial"/>
                        </a:rPr>
                        <a:t>3D Unet</a:t>
                      </a:r>
                    </a:p>
                  </a:txBody>
                  <a:tcPr marL="19050" marR="19050" marT="19050" marB="19050" anchor="ctr" horzOverflow="overflow"/>
                </a:tc>
                <a:tc>
                  <a:txBody>
                    <a:bodyPr/>
                    <a:lstStyle/>
                    <a:p>
                      <a:pPr algn="l" defTabSz="457200">
                        <a:lnSpc>
                          <a:spcPts val="4400"/>
                        </a:lnSpc>
                        <a:defRPr sz="1400">
                          <a:solidFill>
                            <a:srgbClr val="222222"/>
                          </a:solidFill>
                          <a:latin typeface="Arial"/>
                          <a:ea typeface="Arial"/>
                          <a:cs typeface="Arial"/>
                          <a:sym typeface="Arial"/>
                        </a:defRPr>
                      </a:pPr>
                      <a:r>
                        <a:t>Özgün ÇİÇEK et al.</a:t>
                      </a:r>
                    </a:p>
                    <a:p>
                      <a:pPr algn="l" defTabSz="457200">
                        <a:lnSpc>
                          <a:spcPts val="2800"/>
                        </a:lnSpc>
                        <a:defRPr>
                          <a:latin typeface="Times"/>
                          <a:ea typeface="Times"/>
                          <a:cs typeface="Times"/>
                          <a:sym typeface="Times"/>
                        </a:defRPr>
                      </a:pPr>
                      <a:r>
                        <a:t>3D U-Net: Learning Dense Volumetric Segmentation from Sparse Annotation</a:t>
                      </a:r>
                    </a:p>
                  </a:txBody>
                  <a:tcPr marL="19050" marR="19050" marT="19050" marB="19050" anchor="ctr" horzOverflow="overflow"/>
                </a:tc>
              </a:tr>
              <a:tr h="1577023">
                <a:tc>
                  <a:txBody>
                    <a:bodyPr/>
                    <a:lstStyle/>
                    <a:p>
                      <a:pPr algn="ctr">
                        <a:defRPr sz="1800"/>
                      </a:pPr>
                      <a:r>
                        <a:rPr>
                          <a:latin typeface="Arial"/>
                          <a:ea typeface="Arial"/>
                          <a:cs typeface="Arial"/>
                          <a:sym typeface="Arial"/>
                        </a:rPr>
                        <a:t>Attack3</a:t>
                      </a:r>
                    </a:p>
                  </a:txBody>
                  <a:tcPr marL="19050" marR="19050" marT="19050" marB="19050" anchor="ctr" horzOverflow="overflow"/>
                </a:tc>
                <a:tc>
                  <a:txBody>
                    <a:bodyPr/>
                    <a:lstStyle/>
                    <a:p>
                      <a:pPr algn="ctr">
                        <a:defRPr sz="1800"/>
                      </a:pPr>
                      <a:endParaRPr/>
                    </a:p>
                  </a:txBody>
                  <a:tcPr marL="19050" marR="19050" marT="19050" marB="19050" anchor="ctr" horzOverflow="overflow"/>
                </a:tc>
                <a:tc>
                  <a:txBody>
                    <a:bodyPr/>
                    <a:lstStyle/>
                    <a:p>
                      <a:pPr algn="ctr">
                        <a:defRPr sz="1800"/>
                      </a:pPr>
                      <a:r>
                        <a:rPr>
                          <a:latin typeface="Arial"/>
                          <a:ea typeface="Arial"/>
                          <a:cs typeface="Arial"/>
                          <a:sym typeface="Arial"/>
                        </a:rPr>
                        <a:t>Pytorch,
fastai</a:t>
                      </a:r>
                    </a:p>
                  </a:txBody>
                  <a:tcPr marL="19050" marR="19050" marT="19050" marB="19050" anchor="ctr" horzOverflow="overflow"/>
                </a:tc>
                <a:tc>
                  <a:txBody>
                    <a:bodyPr/>
                    <a:lstStyle/>
                    <a:p>
                      <a:pPr algn="ctr">
                        <a:defRPr sz="1800"/>
                      </a:pPr>
                      <a:r>
                        <a:rPr>
                          <a:latin typeface="Arial"/>
                          <a:ea typeface="Arial"/>
                          <a:cs typeface="Arial"/>
                          <a:sym typeface="Arial"/>
                        </a:rPr>
                        <a:t>3D Unet using Autoencoder regularization</a:t>
                      </a:r>
                    </a:p>
                  </a:txBody>
                  <a:tcPr marL="19050" marR="19050" marT="19050" marB="19050" anchor="ctr" horzOverflow="overflow"/>
                </a:tc>
                <a:tc>
                  <a:txBody>
                    <a:bodyPr/>
                    <a:lstStyle/>
                    <a:p>
                      <a:pPr algn="l" defTabSz="457200">
                        <a:lnSpc>
                          <a:spcPts val="4200"/>
                        </a:lnSpc>
                        <a:defRPr>
                          <a:solidFill>
                            <a:srgbClr val="222222"/>
                          </a:solidFill>
                          <a:latin typeface="Arial"/>
                          <a:ea typeface="Arial"/>
                          <a:cs typeface="Arial"/>
                          <a:sym typeface="Arial"/>
                        </a:defRPr>
                      </a:pPr>
                      <a:r>
                        <a:rPr>
                          <a:hlinkClick r:id="rId5"/>
                        </a:rPr>
                        <a:t>Andriy Myronenko</a:t>
                      </a:r>
                      <a:r>
                        <a:t> et al.</a:t>
                      </a:r>
                    </a:p>
                    <a:p>
                      <a:pPr algn="l" defTabSz="457200">
                        <a:lnSpc>
                          <a:spcPts val="2800"/>
                        </a:lnSpc>
                        <a:defRPr>
                          <a:latin typeface="Times"/>
                          <a:ea typeface="Times"/>
                          <a:cs typeface="Times"/>
                          <a:sym typeface="Times"/>
                        </a:defRPr>
                      </a:pPr>
                      <a:r>
                        <a:t>3D MRI brain tumor segmentation using auto encoder regularization</a:t>
                      </a:r>
                    </a:p>
                  </a:txBody>
                  <a:tcPr marL="25400" marR="25400" marT="25400" marB="25400" anchor="ctr" horzOverflow="overflow"/>
                </a:tc>
              </a:tr>
            </a:tbl>
          </a:graphicData>
        </a:graphic>
      </p:graphicFrame>
      <p:sp>
        <p:nvSpPr>
          <p:cNvPr id="179" name="Dingbat Diamonds"/>
          <p:cNvSpPr/>
          <p:nvPr/>
        </p:nvSpPr>
        <p:spPr>
          <a:xfrm>
            <a:off x="781049" y="2647915"/>
            <a:ext cx="234986" cy="234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180" name="Dingbat Diamonds"/>
          <p:cNvSpPr/>
          <p:nvPr/>
        </p:nvSpPr>
        <p:spPr>
          <a:xfrm>
            <a:off x="1924050" y="2647915"/>
            <a:ext cx="234985" cy="234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181" name="Dingbat Diamonds"/>
          <p:cNvSpPr/>
          <p:nvPr/>
        </p:nvSpPr>
        <p:spPr>
          <a:xfrm>
            <a:off x="781050" y="3999777"/>
            <a:ext cx="234985" cy="234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182" name="Dingbat Diamonds"/>
          <p:cNvSpPr/>
          <p:nvPr/>
        </p:nvSpPr>
        <p:spPr>
          <a:xfrm>
            <a:off x="1949450" y="3999777"/>
            <a:ext cx="234985" cy="234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183" name="Dingbat Diamonds"/>
          <p:cNvSpPr/>
          <p:nvPr/>
        </p:nvSpPr>
        <p:spPr>
          <a:xfrm>
            <a:off x="781050" y="5460277"/>
            <a:ext cx="234985" cy="234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184" name="Dingbat Diamonds"/>
          <p:cNvSpPr/>
          <p:nvPr/>
        </p:nvSpPr>
        <p:spPr>
          <a:xfrm>
            <a:off x="1949450" y="5460277"/>
            <a:ext cx="234985" cy="234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2"/>
          <p:cNvSpPr txBox="1"/>
          <p:nvPr/>
        </p:nvSpPr>
        <p:spPr>
          <a:xfrm>
            <a:off x="3242954" y="847618"/>
            <a:ext cx="6912962" cy="37896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34210" indent="-334210">
              <a:buSzPct val="100000"/>
              <a:buAutoNum type="romanUcPeriod"/>
              <a:defRPr sz="2000" b="1">
                <a:latin typeface="Arial"/>
                <a:ea typeface="Arial"/>
                <a:cs typeface="Arial"/>
                <a:sym typeface="Arial"/>
              </a:defRPr>
            </a:pPr>
            <a:r>
              <a:t>문제점 인식</a:t>
            </a:r>
          </a:p>
          <a:p>
            <a:pPr>
              <a:defRPr sz="2000" b="1">
                <a:latin typeface="Arial"/>
                <a:ea typeface="Arial"/>
                <a:cs typeface="Arial"/>
                <a:sym typeface="Arial"/>
              </a:defRPr>
            </a:pPr>
            <a:endParaRPr/>
          </a:p>
          <a:p>
            <a:pPr marL="334210" indent="-334210">
              <a:buSzPct val="100000"/>
              <a:buAutoNum type="romanUcPeriod" startAt="2"/>
              <a:defRPr sz="2000" b="1">
                <a:latin typeface="Arial"/>
                <a:ea typeface="Arial"/>
                <a:cs typeface="Arial"/>
                <a:sym typeface="Arial"/>
              </a:defRPr>
            </a:pPr>
            <a:r>
              <a:t>딥러닝 솔루션</a:t>
            </a:r>
          </a:p>
          <a:p>
            <a:pPr>
              <a:defRPr sz="2000" b="1">
                <a:latin typeface="Arial"/>
                <a:ea typeface="Arial"/>
                <a:cs typeface="Arial"/>
                <a:sym typeface="Arial"/>
              </a:defRPr>
            </a:pPr>
            <a:r>
              <a:t>  - MRI 데이터 탐색</a:t>
            </a:r>
          </a:p>
          <a:p>
            <a:pPr>
              <a:defRPr sz="2000" b="1">
                <a:latin typeface="Arial"/>
                <a:ea typeface="Arial"/>
                <a:cs typeface="Arial"/>
                <a:sym typeface="Arial"/>
              </a:defRPr>
            </a:pPr>
            <a:r>
              <a:t>  - 모델 셀렉션</a:t>
            </a:r>
          </a:p>
          <a:p>
            <a:pPr>
              <a:defRPr sz="2000" b="1">
                <a:latin typeface="Arial"/>
                <a:ea typeface="Arial"/>
                <a:cs typeface="Arial"/>
                <a:sym typeface="Arial"/>
              </a:defRPr>
            </a:pPr>
            <a:r>
              <a:t>  - 모델 탐구</a:t>
            </a:r>
          </a:p>
          <a:p>
            <a:pPr>
              <a:defRPr sz="2000" b="1">
                <a:latin typeface="Arial"/>
                <a:ea typeface="Arial"/>
                <a:cs typeface="Arial"/>
                <a:sym typeface="Arial"/>
              </a:defRPr>
            </a:pPr>
            <a:r>
              <a:t>  - 모델 학습 결과</a:t>
            </a:r>
          </a:p>
          <a:p>
            <a:pPr>
              <a:defRPr sz="2000" b="1">
                <a:latin typeface="Arial"/>
                <a:ea typeface="Arial"/>
                <a:cs typeface="Arial"/>
                <a:sym typeface="Arial"/>
              </a:defRPr>
            </a:pPr>
            <a:endParaRPr/>
          </a:p>
          <a:p>
            <a:pPr>
              <a:defRPr sz="2000" b="1"/>
            </a:pPr>
            <a:r>
              <a:t>III. 기대효과</a:t>
            </a:r>
          </a:p>
          <a:p>
            <a:pPr>
              <a:defRPr sz="2000" b="1"/>
            </a:pPr>
            <a:r>
              <a:t>  - 서비스 목표</a:t>
            </a:r>
          </a:p>
          <a:p>
            <a:pPr>
              <a:defRPr sz="2000" b="1"/>
            </a:pPr>
            <a:r>
              <a:t>  - 서비스 프로토타입</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Shot-2018-05-20-at-1.46.43-PM.png" descr="Screen-Shot-2018-05-20-at-1.46.43-PM.png"/>
          <p:cNvPicPr>
            <a:picLocks noChangeAspect="1"/>
          </p:cNvPicPr>
          <p:nvPr/>
        </p:nvPicPr>
        <p:blipFill>
          <a:blip r:embed="rId2">
            <a:extLst/>
          </a:blip>
          <a:stretch>
            <a:fillRect/>
          </a:stretch>
        </p:blipFill>
        <p:spPr>
          <a:xfrm>
            <a:off x="215900" y="1808945"/>
            <a:ext cx="9893300" cy="4885455"/>
          </a:xfrm>
          <a:prstGeom prst="rect">
            <a:avLst/>
          </a:prstGeom>
          <a:ln w="12700">
            <a:miter lim="400000"/>
          </a:ln>
        </p:spPr>
      </p:pic>
      <p:sp>
        <p:nvSpPr>
          <p:cNvPr id="187" name="Rectangle 17"/>
          <p:cNvSpPr txBox="1"/>
          <p:nvPr/>
        </p:nvSpPr>
        <p:spPr>
          <a:xfrm>
            <a:off x="4888706" y="6652553"/>
            <a:ext cx="12700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ctr">
              <a:defRPr sz="800">
                <a:ln w="9525">
                  <a:solidFill>
                    <a:srgbClr val="FFFFFF">
                      <a:alpha val="0"/>
                    </a:srgbClr>
                  </a:solidFill>
                </a:ln>
                <a:solidFill>
                  <a:srgbClr val="262626"/>
                </a:solidFill>
                <a:latin typeface="Arial"/>
                <a:ea typeface="Arial"/>
                <a:cs typeface="Arial"/>
                <a:sym typeface="Arial"/>
              </a:defRPr>
            </a:pPr>
            <a:fld id="{86CB4B4D-7CA3-9044-876B-883B54F8677D}" type="slidenum">
              <a:t>20</a:t>
            </a:fld>
            <a:r>
              <a:t>￼</a:t>
            </a:r>
          </a:p>
        </p:txBody>
      </p:sp>
      <p:sp>
        <p:nvSpPr>
          <p:cNvPr id="188" name="딥러닝 솔루션 - 모델 탐구"/>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딥러닝 솔루션 - 모델 탐구</a:t>
            </a:r>
          </a:p>
        </p:txBody>
      </p:sp>
      <p:sp>
        <p:nvSpPr>
          <p:cNvPr id="189" name="U-Net"/>
          <p:cNvSpPr txBox="1"/>
          <p:nvPr/>
        </p:nvSpPr>
        <p:spPr>
          <a:xfrm>
            <a:off x="2869760" y="1455156"/>
            <a:ext cx="3671180"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b="1">
                <a:latin typeface="Arial"/>
                <a:ea typeface="Arial"/>
                <a:cs typeface="Arial"/>
                <a:sym typeface="Arial"/>
              </a:defRPr>
            </a:lvl1pPr>
          </a:lstStyle>
          <a:p>
            <a:r>
              <a:t>U-Net</a:t>
            </a:r>
          </a:p>
        </p:txBody>
      </p:sp>
      <p:sp>
        <p:nvSpPr>
          <p:cNvPr id="190" name="Brain"/>
          <p:cNvSpPr/>
          <p:nvPr/>
        </p:nvSpPr>
        <p:spPr>
          <a:xfrm>
            <a:off x="3542843" y="1518591"/>
            <a:ext cx="356826" cy="273761"/>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3200"/>
            </a:pPr>
            <a:endParaRPr/>
          </a:p>
        </p:txBody>
      </p:sp>
      <p:sp>
        <p:nvSpPr>
          <p:cNvPr id="191" name="Brain Front"/>
          <p:cNvSpPr/>
          <p:nvPr/>
        </p:nvSpPr>
        <p:spPr>
          <a:xfrm>
            <a:off x="6006170" y="1505662"/>
            <a:ext cx="330206" cy="274219"/>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1"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900"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2300"/>
            </a:pPr>
            <a:endParaRPr/>
          </a:p>
        </p:txBody>
      </p:sp>
      <p:sp>
        <p:nvSpPr>
          <p:cNvPr id="192" name="사진=https://arxiv.org/abs/1505.04597"/>
          <p:cNvSpPr txBox="1"/>
          <p:nvPr/>
        </p:nvSpPr>
        <p:spPr>
          <a:xfrm>
            <a:off x="-37643" y="6619533"/>
            <a:ext cx="2898090"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2800"/>
              </a:lnSpc>
              <a:defRPr sz="1200">
                <a:solidFill>
                  <a:srgbClr val="535353"/>
                </a:solidFill>
                <a:latin typeface="나눔고딕"/>
                <a:ea typeface="나눔고딕"/>
                <a:cs typeface="나눔고딕"/>
                <a:sym typeface="나눔고딕"/>
              </a:defRPr>
            </a:pPr>
            <a:r>
              <a:t>사진=</a:t>
            </a:r>
            <a:r>
              <a:rPr>
                <a:uFill>
                  <a:solidFill>
                    <a:srgbClr val="0000FF"/>
                  </a:solidFill>
                </a:uFill>
                <a:hlinkClick r:id="rId3"/>
              </a:rPr>
              <a:t>https://arxiv.org/abs/1505.04597</a:t>
            </a:r>
            <a:r>
              <a:t> </a:t>
            </a:r>
          </a:p>
        </p:txBody>
      </p:sp>
      <p:sp>
        <p:nvSpPr>
          <p:cNvPr id="193" name="Brain"/>
          <p:cNvSpPr/>
          <p:nvPr/>
        </p:nvSpPr>
        <p:spPr>
          <a:xfrm>
            <a:off x="5536744" y="1505891"/>
            <a:ext cx="356825" cy="273761"/>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3200"/>
            </a:pPr>
            <a:endParaRPr/>
          </a:p>
        </p:txBody>
      </p:sp>
      <p:sp>
        <p:nvSpPr>
          <p:cNvPr id="194" name="Brain Front"/>
          <p:cNvSpPr/>
          <p:nvPr/>
        </p:nvSpPr>
        <p:spPr>
          <a:xfrm>
            <a:off x="3101728" y="1518362"/>
            <a:ext cx="330207" cy="274219"/>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1"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900"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2300"/>
            </a:pPr>
            <a:endParaRPr/>
          </a:p>
        </p:txBody>
      </p:sp>
      <p:sp>
        <p:nvSpPr>
          <p:cNvPr id="195" name="Context"/>
          <p:cNvSpPr txBox="1"/>
          <p:nvPr/>
        </p:nvSpPr>
        <p:spPr>
          <a:xfrm>
            <a:off x="670478" y="2061351"/>
            <a:ext cx="3671179"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Context</a:t>
            </a:r>
          </a:p>
        </p:txBody>
      </p:sp>
      <p:sp>
        <p:nvSpPr>
          <p:cNvPr id="196" name="Localization"/>
          <p:cNvSpPr txBox="1"/>
          <p:nvPr/>
        </p:nvSpPr>
        <p:spPr>
          <a:xfrm>
            <a:off x="7701217" y="2061351"/>
            <a:ext cx="1425066"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b="1">
                <a:latin typeface="Arial"/>
                <a:ea typeface="Arial"/>
                <a:cs typeface="Arial"/>
                <a:sym typeface="Arial"/>
              </a:defRPr>
            </a:lvl1pPr>
          </a:lstStyle>
          <a:p>
            <a:r>
              <a:t>Localization</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17"/>
          <p:cNvSpPr txBox="1"/>
          <p:nvPr/>
        </p:nvSpPr>
        <p:spPr>
          <a:xfrm>
            <a:off x="4888706" y="6652553"/>
            <a:ext cx="12700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ctr">
              <a:defRPr sz="800">
                <a:ln w="9525">
                  <a:solidFill>
                    <a:srgbClr val="FFFFFF">
                      <a:alpha val="0"/>
                    </a:srgbClr>
                  </a:solidFill>
                </a:ln>
                <a:solidFill>
                  <a:srgbClr val="262626"/>
                </a:solidFill>
                <a:latin typeface="Arial"/>
                <a:ea typeface="Arial"/>
                <a:cs typeface="Arial"/>
                <a:sym typeface="Arial"/>
              </a:defRPr>
            </a:pPr>
            <a:fld id="{86CB4B4D-7CA3-9044-876B-883B54F8677D}" type="slidenum">
              <a:t>21</a:t>
            </a:fld>
            <a:r>
              <a:t>￼</a:t>
            </a:r>
          </a:p>
        </p:txBody>
      </p:sp>
      <p:sp>
        <p:nvSpPr>
          <p:cNvPr id="199" name="딥러닝 솔루션 - 모델 탐구"/>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딥러닝 솔루션 - 모델 탐구</a:t>
            </a:r>
          </a:p>
        </p:txBody>
      </p:sp>
      <p:sp>
        <p:nvSpPr>
          <p:cNvPr id="200" name="사진=https://arxiv.org/abs/1411.4038"/>
          <p:cNvSpPr txBox="1"/>
          <p:nvPr/>
        </p:nvSpPr>
        <p:spPr>
          <a:xfrm>
            <a:off x="-37643" y="6619533"/>
            <a:ext cx="2805736"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2800"/>
              </a:lnSpc>
              <a:defRPr sz="1200">
                <a:solidFill>
                  <a:srgbClr val="A9A9A9"/>
                </a:solidFill>
                <a:latin typeface="나눔고딕"/>
                <a:ea typeface="나눔고딕"/>
                <a:cs typeface="나눔고딕"/>
                <a:sym typeface="나눔고딕"/>
              </a:defRPr>
            </a:pPr>
            <a:r>
              <a:t>사진=</a:t>
            </a:r>
            <a:r>
              <a:rPr>
                <a:solidFill>
                  <a:srgbClr val="A7A7A7"/>
                </a:solidFill>
                <a:uFill>
                  <a:solidFill>
                    <a:srgbClr val="0000FF"/>
                  </a:solidFill>
                </a:uFill>
                <a:hlinkClick r:id="rId2"/>
              </a:rPr>
              <a:t>https://arxiv.org/abs/1411.4038</a:t>
            </a:r>
            <a:r>
              <a:rPr>
                <a:solidFill>
                  <a:srgbClr val="A7A7A7"/>
                </a:solidFill>
              </a:rPr>
              <a:t> </a:t>
            </a:r>
          </a:p>
        </p:txBody>
      </p:sp>
      <p:pic>
        <p:nvPicPr>
          <p:cNvPr id="201" name="Screen-Shot-2018-05-20-at-10.15.09-AM.png" descr="Screen-Shot-2018-05-20-at-10.15.09-AM.png"/>
          <p:cNvPicPr>
            <a:picLocks noChangeAspect="1"/>
          </p:cNvPicPr>
          <p:nvPr/>
        </p:nvPicPr>
        <p:blipFill>
          <a:blip r:embed="rId3">
            <a:extLst/>
          </a:blip>
          <a:stretch>
            <a:fillRect/>
          </a:stretch>
        </p:blipFill>
        <p:spPr>
          <a:xfrm>
            <a:off x="781050" y="2000631"/>
            <a:ext cx="8331200" cy="3581401"/>
          </a:xfrm>
          <a:prstGeom prst="rect">
            <a:avLst/>
          </a:prstGeom>
          <a:ln w="12700">
            <a:miter lim="400000"/>
          </a:ln>
        </p:spPr>
      </p:pic>
      <p:sp>
        <p:nvSpPr>
          <p:cNvPr id="202" name="Context &amp; Localization"/>
          <p:cNvSpPr txBox="1"/>
          <p:nvPr/>
        </p:nvSpPr>
        <p:spPr>
          <a:xfrm>
            <a:off x="378378" y="1555914"/>
            <a:ext cx="367117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Context &amp; Localization</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17"/>
          <p:cNvSpPr txBox="1"/>
          <p:nvPr/>
        </p:nvSpPr>
        <p:spPr>
          <a:xfrm>
            <a:off x="4888706" y="6652553"/>
            <a:ext cx="12700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ctr">
              <a:defRPr sz="800">
                <a:ln w="9525">
                  <a:solidFill>
                    <a:srgbClr val="FFFFFF">
                      <a:alpha val="0"/>
                    </a:srgbClr>
                  </a:solidFill>
                </a:ln>
                <a:solidFill>
                  <a:srgbClr val="262626"/>
                </a:solidFill>
                <a:latin typeface="Arial"/>
                <a:ea typeface="Arial"/>
                <a:cs typeface="Arial"/>
                <a:sym typeface="Arial"/>
              </a:defRPr>
            </a:pPr>
            <a:fld id="{86CB4B4D-7CA3-9044-876B-883B54F8677D}" type="slidenum">
              <a:t>22</a:t>
            </a:fld>
            <a:r>
              <a:t>￼</a:t>
            </a:r>
          </a:p>
        </p:txBody>
      </p:sp>
      <p:sp>
        <p:nvSpPr>
          <p:cNvPr id="205" name="딥러닝 솔루션 - 모델 탐구"/>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딥러닝 솔루션 - 모델 탐구</a:t>
            </a:r>
          </a:p>
        </p:txBody>
      </p:sp>
      <p:sp>
        <p:nvSpPr>
          <p:cNvPr id="206" name="사진=https://arxiv.org/abs/1411.4038"/>
          <p:cNvSpPr txBox="1"/>
          <p:nvPr/>
        </p:nvSpPr>
        <p:spPr>
          <a:xfrm>
            <a:off x="-37643" y="6619533"/>
            <a:ext cx="2805736"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2800"/>
              </a:lnSpc>
              <a:defRPr sz="1200">
                <a:solidFill>
                  <a:srgbClr val="A9A9A9"/>
                </a:solidFill>
                <a:latin typeface="나눔고딕"/>
                <a:ea typeface="나눔고딕"/>
                <a:cs typeface="나눔고딕"/>
                <a:sym typeface="나눔고딕"/>
              </a:defRPr>
            </a:pPr>
            <a:r>
              <a:t>사진=</a:t>
            </a:r>
            <a:r>
              <a:rPr>
                <a:solidFill>
                  <a:srgbClr val="A7A7A7"/>
                </a:solidFill>
                <a:uFill>
                  <a:solidFill>
                    <a:srgbClr val="0000FF"/>
                  </a:solidFill>
                </a:uFill>
                <a:hlinkClick r:id="rId2"/>
              </a:rPr>
              <a:t>https://arxiv.org/abs/1411.4038</a:t>
            </a:r>
            <a:r>
              <a:rPr>
                <a:solidFill>
                  <a:srgbClr val="A7A7A7"/>
                </a:solidFill>
              </a:rPr>
              <a:t> </a:t>
            </a:r>
          </a:p>
        </p:txBody>
      </p:sp>
      <p:sp>
        <p:nvSpPr>
          <p:cNvPr id="207" name="Context &amp; Localization"/>
          <p:cNvSpPr txBox="1"/>
          <p:nvPr/>
        </p:nvSpPr>
        <p:spPr>
          <a:xfrm>
            <a:off x="378378" y="1555914"/>
            <a:ext cx="367117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Context &amp; Localization</a:t>
            </a:r>
          </a:p>
        </p:txBody>
      </p:sp>
      <p:pic>
        <p:nvPicPr>
          <p:cNvPr id="208" name="Screen-Shot-2018-05-20-at-12.10.25-PM.png" descr="Screen-Shot-2018-05-20-at-12.10.25-PM.png"/>
          <p:cNvPicPr>
            <a:picLocks noChangeAspect="1"/>
          </p:cNvPicPr>
          <p:nvPr/>
        </p:nvPicPr>
        <p:blipFill>
          <a:blip r:embed="rId3">
            <a:extLst/>
          </a:blip>
          <a:stretch>
            <a:fillRect/>
          </a:stretch>
        </p:blipFill>
        <p:spPr>
          <a:xfrm>
            <a:off x="1098550" y="2057781"/>
            <a:ext cx="7747000" cy="36957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17"/>
          <p:cNvSpPr txBox="1"/>
          <p:nvPr/>
        </p:nvSpPr>
        <p:spPr>
          <a:xfrm>
            <a:off x="4888706" y="6652553"/>
            <a:ext cx="12700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ctr">
              <a:defRPr sz="800">
                <a:ln w="9525">
                  <a:solidFill>
                    <a:srgbClr val="FFFFFF">
                      <a:alpha val="0"/>
                    </a:srgbClr>
                  </a:solidFill>
                </a:ln>
                <a:solidFill>
                  <a:srgbClr val="262626"/>
                </a:solidFill>
                <a:latin typeface="Arial"/>
                <a:ea typeface="Arial"/>
                <a:cs typeface="Arial"/>
                <a:sym typeface="Arial"/>
              </a:defRPr>
            </a:pPr>
            <a:fld id="{86CB4B4D-7CA3-9044-876B-883B54F8677D}" type="slidenum">
              <a:t>23</a:t>
            </a:fld>
            <a:r>
              <a:t>￼</a:t>
            </a:r>
          </a:p>
        </p:txBody>
      </p:sp>
      <p:sp>
        <p:nvSpPr>
          <p:cNvPr id="211" name="딥러닝 솔루션 - 모델 탐구"/>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딥러닝 솔루션 - 모델 탐구</a:t>
            </a:r>
          </a:p>
        </p:txBody>
      </p:sp>
      <p:sp>
        <p:nvSpPr>
          <p:cNvPr id="212" name="사진=https://arxiv.org/abs/1411.4038"/>
          <p:cNvSpPr txBox="1"/>
          <p:nvPr/>
        </p:nvSpPr>
        <p:spPr>
          <a:xfrm>
            <a:off x="-37643" y="6619533"/>
            <a:ext cx="2805736"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2800"/>
              </a:lnSpc>
              <a:defRPr sz="1200">
                <a:solidFill>
                  <a:srgbClr val="A9A9A9"/>
                </a:solidFill>
                <a:latin typeface="나눔고딕"/>
                <a:ea typeface="나눔고딕"/>
                <a:cs typeface="나눔고딕"/>
                <a:sym typeface="나눔고딕"/>
              </a:defRPr>
            </a:pPr>
            <a:r>
              <a:t>사진=</a:t>
            </a:r>
            <a:r>
              <a:rPr>
                <a:solidFill>
                  <a:srgbClr val="A7A7A7"/>
                </a:solidFill>
                <a:uFill>
                  <a:solidFill>
                    <a:srgbClr val="0000FF"/>
                  </a:solidFill>
                </a:uFill>
                <a:hlinkClick r:id="rId2"/>
              </a:rPr>
              <a:t>https://arxiv.org/abs/1411.4038</a:t>
            </a:r>
            <a:r>
              <a:rPr>
                <a:solidFill>
                  <a:srgbClr val="A7A7A7"/>
                </a:solidFill>
              </a:rPr>
              <a:t> </a:t>
            </a:r>
          </a:p>
        </p:txBody>
      </p:sp>
      <p:sp>
        <p:nvSpPr>
          <p:cNvPr id="213" name="Context &amp; Localization"/>
          <p:cNvSpPr txBox="1"/>
          <p:nvPr/>
        </p:nvSpPr>
        <p:spPr>
          <a:xfrm>
            <a:off x="378378" y="1555914"/>
            <a:ext cx="367117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Context &amp; Localization</a:t>
            </a:r>
          </a:p>
        </p:txBody>
      </p:sp>
      <p:pic>
        <p:nvPicPr>
          <p:cNvPr id="214" name="Screen-Shot-2018-05-20-at-9.53.20-AM.png" descr="Screen-Shot-2018-05-20-at-9.53.20-AM.png"/>
          <p:cNvPicPr>
            <a:picLocks noChangeAspect="1"/>
          </p:cNvPicPr>
          <p:nvPr/>
        </p:nvPicPr>
        <p:blipFill>
          <a:blip r:embed="rId3">
            <a:extLst/>
          </a:blip>
          <a:stretch>
            <a:fillRect/>
          </a:stretch>
        </p:blipFill>
        <p:spPr>
          <a:xfrm>
            <a:off x="0" y="1875636"/>
            <a:ext cx="9893300" cy="451295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Screen-Shot-2018-05-20-at-1.46.43-PM.png" descr="Screen-Shot-2018-05-20-at-1.46.43-PM.png"/>
          <p:cNvPicPr>
            <a:picLocks noChangeAspect="1"/>
          </p:cNvPicPr>
          <p:nvPr/>
        </p:nvPicPr>
        <p:blipFill>
          <a:blip r:embed="rId2">
            <a:extLst/>
          </a:blip>
          <a:stretch>
            <a:fillRect/>
          </a:stretch>
        </p:blipFill>
        <p:spPr>
          <a:xfrm>
            <a:off x="215900" y="1808945"/>
            <a:ext cx="9893300" cy="4885455"/>
          </a:xfrm>
          <a:prstGeom prst="rect">
            <a:avLst/>
          </a:prstGeom>
          <a:ln w="12700">
            <a:miter lim="400000"/>
          </a:ln>
        </p:spPr>
      </p:pic>
      <p:sp>
        <p:nvSpPr>
          <p:cNvPr id="217" name="Rectangle 17"/>
          <p:cNvSpPr txBox="1"/>
          <p:nvPr/>
        </p:nvSpPr>
        <p:spPr>
          <a:xfrm>
            <a:off x="4888706" y="6652553"/>
            <a:ext cx="12700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ctr">
              <a:defRPr sz="800">
                <a:ln w="9525">
                  <a:solidFill>
                    <a:srgbClr val="FFFFFF">
                      <a:alpha val="0"/>
                    </a:srgbClr>
                  </a:solidFill>
                </a:ln>
                <a:solidFill>
                  <a:srgbClr val="262626"/>
                </a:solidFill>
                <a:latin typeface="Arial"/>
                <a:ea typeface="Arial"/>
                <a:cs typeface="Arial"/>
                <a:sym typeface="Arial"/>
              </a:defRPr>
            </a:pPr>
            <a:fld id="{86CB4B4D-7CA3-9044-876B-883B54F8677D}" type="slidenum">
              <a:t>24</a:t>
            </a:fld>
            <a:r>
              <a:t>￼</a:t>
            </a:r>
          </a:p>
        </p:txBody>
      </p:sp>
      <p:sp>
        <p:nvSpPr>
          <p:cNvPr id="218" name="딥러닝 솔루션 - 모델 탐구"/>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딥러닝 솔루션 - 모델 탐구</a:t>
            </a:r>
          </a:p>
        </p:txBody>
      </p:sp>
      <p:sp>
        <p:nvSpPr>
          <p:cNvPr id="219" name="U-Net"/>
          <p:cNvSpPr txBox="1"/>
          <p:nvPr/>
        </p:nvSpPr>
        <p:spPr>
          <a:xfrm>
            <a:off x="2869760" y="1455156"/>
            <a:ext cx="3671180"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b="1">
                <a:latin typeface="Arial"/>
                <a:ea typeface="Arial"/>
                <a:cs typeface="Arial"/>
                <a:sym typeface="Arial"/>
              </a:defRPr>
            </a:lvl1pPr>
          </a:lstStyle>
          <a:p>
            <a:r>
              <a:t>U-Net</a:t>
            </a:r>
          </a:p>
        </p:txBody>
      </p:sp>
      <p:sp>
        <p:nvSpPr>
          <p:cNvPr id="220" name="Brain"/>
          <p:cNvSpPr/>
          <p:nvPr/>
        </p:nvSpPr>
        <p:spPr>
          <a:xfrm>
            <a:off x="3542843" y="1518591"/>
            <a:ext cx="356825" cy="273761"/>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3200"/>
            </a:pPr>
            <a:endParaRPr/>
          </a:p>
        </p:txBody>
      </p:sp>
      <p:sp>
        <p:nvSpPr>
          <p:cNvPr id="221" name="Brain Front"/>
          <p:cNvSpPr/>
          <p:nvPr/>
        </p:nvSpPr>
        <p:spPr>
          <a:xfrm>
            <a:off x="6006170" y="1505662"/>
            <a:ext cx="330206" cy="274219"/>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1"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900"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2300"/>
            </a:pPr>
            <a:endParaRPr/>
          </a:p>
        </p:txBody>
      </p:sp>
      <p:sp>
        <p:nvSpPr>
          <p:cNvPr id="222" name="사진=https://arxiv.org/abs/1505.04597"/>
          <p:cNvSpPr txBox="1"/>
          <p:nvPr/>
        </p:nvSpPr>
        <p:spPr>
          <a:xfrm>
            <a:off x="-37643" y="6619533"/>
            <a:ext cx="2898090"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2800"/>
              </a:lnSpc>
              <a:defRPr sz="1200">
                <a:solidFill>
                  <a:srgbClr val="535353"/>
                </a:solidFill>
                <a:latin typeface="나눔고딕"/>
                <a:ea typeface="나눔고딕"/>
                <a:cs typeface="나눔고딕"/>
                <a:sym typeface="나눔고딕"/>
              </a:defRPr>
            </a:pPr>
            <a:r>
              <a:t>사진=</a:t>
            </a:r>
            <a:r>
              <a:rPr>
                <a:uFill>
                  <a:solidFill>
                    <a:srgbClr val="0000FF"/>
                  </a:solidFill>
                </a:uFill>
                <a:hlinkClick r:id="rId3"/>
              </a:rPr>
              <a:t>https://arxiv.org/abs/1505.04597</a:t>
            </a:r>
            <a:r>
              <a:t> </a:t>
            </a:r>
          </a:p>
        </p:txBody>
      </p:sp>
      <p:sp>
        <p:nvSpPr>
          <p:cNvPr id="223" name="Brain"/>
          <p:cNvSpPr/>
          <p:nvPr/>
        </p:nvSpPr>
        <p:spPr>
          <a:xfrm>
            <a:off x="5536744" y="1505891"/>
            <a:ext cx="356825" cy="273761"/>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3200"/>
            </a:pPr>
            <a:endParaRPr/>
          </a:p>
        </p:txBody>
      </p:sp>
      <p:sp>
        <p:nvSpPr>
          <p:cNvPr id="224" name="Brain Front"/>
          <p:cNvSpPr/>
          <p:nvPr/>
        </p:nvSpPr>
        <p:spPr>
          <a:xfrm>
            <a:off x="3101728" y="1518362"/>
            <a:ext cx="330207" cy="274219"/>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1"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900"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a:spcBef>
                <a:spcPts val="700"/>
              </a:spcBef>
              <a:defRPr sz="2300"/>
            </a:pPr>
            <a:endParaRPr/>
          </a:p>
        </p:txBody>
      </p:sp>
      <p:sp>
        <p:nvSpPr>
          <p:cNvPr id="225" name="Context"/>
          <p:cNvSpPr txBox="1"/>
          <p:nvPr/>
        </p:nvSpPr>
        <p:spPr>
          <a:xfrm>
            <a:off x="670478" y="2061351"/>
            <a:ext cx="3671179"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Context</a:t>
            </a:r>
          </a:p>
        </p:txBody>
      </p:sp>
      <p:sp>
        <p:nvSpPr>
          <p:cNvPr id="226" name="Localization"/>
          <p:cNvSpPr txBox="1"/>
          <p:nvPr/>
        </p:nvSpPr>
        <p:spPr>
          <a:xfrm>
            <a:off x="7701218" y="2061351"/>
            <a:ext cx="1425065"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b="1">
                <a:latin typeface="Arial"/>
                <a:ea typeface="Arial"/>
                <a:cs typeface="Arial"/>
                <a:sym typeface="Arial"/>
              </a:defRPr>
            </a:lvl1pPr>
          </a:lstStyle>
          <a:p>
            <a:r>
              <a:t>Localization</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제목 1"/>
          <p:cNvSpPr txBox="1">
            <a:spLocks noGrp="1"/>
          </p:cNvSpPr>
          <p:nvPr>
            <p:ph type="title"/>
          </p:nvPr>
        </p:nvSpPr>
        <p:spPr>
          <a:xfrm>
            <a:off x="271556" y="376111"/>
            <a:ext cx="7726020" cy="554000"/>
          </a:xfrm>
          <a:prstGeom prst="rect">
            <a:avLst/>
          </a:prstGeom>
        </p:spPr>
        <p:txBody>
          <a:bodyPr/>
          <a:lstStyle>
            <a:lvl1pPr>
              <a:defRPr sz="2000" spc="-136">
                <a:ln w="4329">
                  <a:solidFill>
                    <a:srgbClr val="000000"/>
                  </a:solidFill>
                </a:ln>
                <a:solidFill>
                  <a:srgbClr val="000000"/>
                </a:solidFill>
              </a:defRPr>
            </a:lvl1pPr>
          </a:lstStyle>
          <a:p>
            <a:r>
              <a:t>딥러닝 솔루션 - </a:t>
            </a:r>
          </a:p>
        </p:txBody>
      </p:sp>
      <p:sp>
        <p:nvSpPr>
          <p:cNvPr id="229" name="딥러닝 솔루션 - 모델 학습 결과"/>
          <p:cNvSpPr txBox="1"/>
          <p:nvPr/>
        </p:nvSpPr>
        <p:spPr>
          <a:xfrm>
            <a:off x="271556" y="376111"/>
            <a:ext cx="7726020" cy="55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defRPr sz="2000" b="1" spc="-136">
                <a:ln w="4329">
                  <a:solidFill>
                    <a:srgbClr val="012E54">
                      <a:alpha val="0"/>
                    </a:srgbClr>
                  </a:solidFill>
                </a:ln>
                <a:solidFill>
                  <a:srgbClr val="262626"/>
                </a:solidFill>
                <a:latin typeface="Arial"/>
                <a:ea typeface="Arial"/>
                <a:cs typeface="Arial"/>
                <a:sym typeface="Arial"/>
              </a:defRPr>
            </a:lvl1pPr>
          </a:lstStyle>
          <a:p>
            <a:r>
              <a:t>딥러닝 솔루션 - 모델 학습 결과</a:t>
            </a:r>
          </a:p>
        </p:txBody>
      </p:sp>
      <p:sp>
        <p:nvSpPr>
          <p:cNvPr id="230" name="Rectangle 17"/>
          <p:cNvSpPr txBox="1">
            <a:spLocks noGrp="1"/>
          </p:cNvSpPr>
          <p:nvPr>
            <p:ph type="sldNum" sz="quarter" idx="2"/>
          </p:nvPr>
        </p:nvSpPr>
        <p:spPr>
          <a:xfrm>
            <a:off x="4888706"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800">
                <a:ln w="9525">
                  <a:solidFill>
                    <a:srgbClr val="FFFFFF">
                      <a:alpha val="0"/>
                    </a:srgbClr>
                  </a:solidFill>
                </a:ln>
                <a:solidFill>
                  <a:srgbClr val="262626"/>
                </a:solidFill>
                <a:latin typeface="Arial"/>
                <a:ea typeface="Arial"/>
                <a:cs typeface="Arial"/>
                <a:sym typeface="Arial"/>
              </a:defRPr>
            </a:lvl1pPr>
          </a:lstStyle>
          <a:p>
            <a:fld id="{86CB4B4D-7CA3-9044-876B-883B54F8677D}" type="slidenum">
              <a:t>25</a:t>
            </a:fld>
            <a:endParaRPr/>
          </a:p>
        </p:txBody>
      </p:sp>
      <p:graphicFrame>
        <p:nvGraphicFramePr>
          <p:cNvPr id="231" name="표 8"/>
          <p:cNvGraphicFramePr/>
          <p:nvPr/>
        </p:nvGraphicFramePr>
        <p:xfrm>
          <a:off x="626050" y="1555914"/>
          <a:ext cx="8237281" cy="4677818"/>
        </p:xfrm>
        <a:graphic>
          <a:graphicData uri="http://schemas.openxmlformats.org/drawingml/2006/table">
            <a:tbl>
              <a:tblPr firstRow="1">
                <a:tableStyleId>{2708684C-4D16-4618-839F-0558EEFCDFE6}</a:tableStyleId>
              </a:tblPr>
              <a:tblGrid>
                <a:gridCol w="1717672"/>
                <a:gridCol w="1594788"/>
                <a:gridCol w="1522341"/>
                <a:gridCol w="1701240"/>
                <a:gridCol w="1701240"/>
              </a:tblGrid>
              <a:tr h="389890">
                <a:tc>
                  <a:txBody>
                    <a:bodyPr/>
                    <a:lstStyle/>
                    <a:p>
                      <a:pPr algn="ctr">
                        <a:defRPr sz="1800"/>
                      </a:pPr>
                      <a:endParaRPr/>
                    </a:p>
                  </a:txBody>
                  <a:tcPr marL="45720" marR="45720" horzOverflow="overflow"/>
                </a:tc>
                <a:tc>
                  <a:txBody>
                    <a:bodyPr/>
                    <a:lstStyle/>
                    <a:p>
                      <a:pPr algn="ctr">
                        <a:defRPr sz="1800" b="0"/>
                      </a:pPr>
                      <a:r>
                        <a:rPr b="1"/>
                        <a:t>Dice_ET</a:t>
                      </a:r>
                    </a:p>
                  </a:txBody>
                  <a:tcPr marL="45720" marR="45720" horzOverflow="overflow"/>
                </a:tc>
                <a:tc>
                  <a:txBody>
                    <a:bodyPr/>
                    <a:lstStyle/>
                    <a:p>
                      <a:pPr algn="ctr">
                        <a:defRPr sz="1800" b="0"/>
                      </a:pPr>
                      <a:r>
                        <a:rPr b="1"/>
                        <a:t>Dice_WT</a:t>
                      </a:r>
                    </a:p>
                  </a:txBody>
                  <a:tcPr marL="45720" marR="45720" horzOverflow="overflow"/>
                </a:tc>
                <a:tc>
                  <a:txBody>
                    <a:bodyPr/>
                    <a:lstStyle/>
                    <a:p>
                      <a:pPr algn="ctr">
                        <a:defRPr sz="1800" b="0"/>
                      </a:pPr>
                      <a:r>
                        <a:rPr b="1"/>
                        <a:t>Dice_TC</a:t>
                      </a:r>
                    </a:p>
                  </a:txBody>
                  <a:tcPr marL="45720" marR="45720" horzOverflow="overflow"/>
                </a:tc>
                <a:tc>
                  <a:txBody>
                    <a:bodyPr/>
                    <a:lstStyle/>
                    <a:p>
                      <a:pPr algn="ctr">
                        <a:defRPr sz="1800" b="0"/>
                      </a:pPr>
                      <a:r>
                        <a:rPr b="1"/>
                        <a:t>평균</a:t>
                      </a:r>
                    </a:p>
                  </a:txBody>
                  <a:tcPr marL="45720" marR="45720" horzOverflow="overflow"/>
                </a:tc>
              </a:tr>
              <a:tr h="1332021">
                <a:tc>
                  <a:txBody>
                    <a:bodyPr/>
                    <a:lstStyle/>
                    <a:p>
                      <a:pPr algn="ctr">
                        <a:defRPr sz="1800"/>
                      </a:pPr>
                      <a:r>
                        <a:rPr sz="2000"/>
                        <a:t>2D Unet
(Fridman)</a:t>
                      </a:r>
                    </a:p>
                  </a:txBody>
                  <a:tcPr marL="19050" marR="19050" marT="19050" marB="19050" anchor="ctr" horzOverflow="overflow"/>
                </a:tc>
                <a:tc>
                  <a:txBody>
                    <a:bodyPr/>
                    <a:lstStyle/>
                    <a:p>
                      <a:pPr algn="ctr">
                        <a:defRPr sz="1800"/>
                      </a:pPr>
                      <a:r>
                        <a:rPr sz="1700">
                          <a:latin typeface="Arial"/>
                          <a:ea typeface="Arial"/>
                          <a:cs typeface="Arial"/>
                          <a:sym typeface="Arial"/>
                        </a:rPr>
                        <a:t>0.53331</a:t>
                      </a:r>
                    </a:p>
                  </a:txBody>
                  <a:tcPr marL="45720" marR="45720" anchor="ctr" horzOverflow="overflow"/>
                </a:tc>
                <a:tc>
                  <a:txBody>
                    <a:bodyPr/>
                    <a:lstStyle/>
                    <a:p>
                      <a:pPr algn="ctr">
                        <a:defRPr sz="1800"/>
                      </a:pPr>
                      <a:r>
                        <a:rPr>
                          <a:latin typeface="Arial"/>
                          <a:ea typeface="Arial"/>
                          <a:cs typeface="Arial"/>
                          <a:sym typeface="Arial"/>
                        </a:rPr>
                        <a:t>0.75312</a:t>
                      </a:r>
                    </a:p>
                  </a:txBody>
                  <a:tcPr marL="45720" marR="45720" anchor="ctr" horzOverflow="overflow"/>
                </a:tc>
                <a:tc>
                  <a:txBody>
                    <a:bodyPr/>
                    <a:lstStyle/>
                    <a:p>
                      <a:pPr algn="ctr">
                        <a:defRPr sz="1800"/>
                      </a:pPr>
                      <a:r>
                        <a:rPr>
                          <a:latin typeface="Arial"/>
                          <a:ea typeface="Arial"/>
                          <a:cs typeface="Arial"/>
                          <a:sym typeface="Arial"/>
                        </a:rPr>
                        <a:t>0.61569</a:t>
                      </a:r>
                    </a:p>
                  </a:txBody>
                  <a:tcPr marL="45720" marR="45720" anchor="ctr" horzOverflow="overflow"/>
                </a:tc>
                <a:tc>
                  <a:txBody>
                    <a:bodyPr/>
                    <a:lstStyle/>
                    <a:p>
                      <a:pPr algn="ctr">
                        <a:defRPr sz="1800"/>
                      </a:pPr>
                      <a:r>
                        <a:rPr>
                          <a:latin typeface="Arial"/>
                          <a:ea typeface="Arial"/>
                          <a:cs typeface="Arial"/>
                          <a:sym typeface="Arial"/>
                        </a:rPr>
                        <a:t>0.63464</a:t>
                      </a:r>
                    </a:p>
                  </a:txBody>
                  <a:tcPr marL="45720" marR="45720" anchor="ctr" horzOverflow="overflow"/>
                </a:tc>
              </a:tr>
              <a:tr h="1378884">
                <a:tc>
                  <a:txBody>
                    <a:bodyPr/>
                    <a:lstStyle/>
                    <a:p>
                      <a:pPr algn="ctr">
                        <a:defRPr sz="1800"/>
                      </a:pPr>
                      <a:r>
                        <a:rPr sz="2000"/>
                        <a:t>3D Unet
 (Wang et al.)</a:t>
                      </a:r>
                    </a:p>
                  </a:txBody>
                  <a:tcPr marL="19050" marR="19050" marT="19050" marB="19050" anchor="ctr" horzOverflow="overflow"/>
                </a:tc>
                <a:tc>
                  <a:txBody>
                    <a:bodyPr/>
                    <a:lstStyle/>
                    <a:p>
                      <a:pPr algn="ctr">
                        <a:defRPr sz="1800"/>
                      </a:pPr>
                      <a:r>
                        <a:t>0.69375</a:t>
                      </a:r>
                    </a:p>
                  </a:txBody>
                  <a:tcPr marL="19050" marR="19050" marT="19050" marB="19050" anchor="ctr" horzOverflow="overflow"/>
                </a:tc>
                <a:tc>
                  <a:txBody>
                    <a:bodyPr/>
                    <a:lstStyle/>
                    <a:p>
                      <a:pPr algn="ctr">
                        <a:defRPr sz="1800"/>
                      </a:pPr>
                      <a:r>
                        <a:rPr>
                          <a:latin typeface="Arial"/>
                          <a:ea typeface="Arial"/>
                          <a:cs typeface="Arial"/>
                          <a:sym typeface="Arial"/>
                        </a:rPr>
                        <a:t>0.86642</a:t>
                      </a:r>
                    </a:p>
                  </a:txBody>
                  <a:tcPr marL="19050" marR="19050" marT="19050" marB="19050" anchor="ctr" horzOverflow="overflow"/>
                </a:tc>
                <a:tc>
                  <a:txBody>
                    <a:bodyPr/>
                    <a:lstStyle/>
                    <a:p>
                      <a:pPr algn="ctr">
                        <a:defRPr sz="1800"/>
                      </a:pPr>
                      <a:r>
                        <a:rPr>
                          <a:latin typeface="Arial"/>
                          <a:ea typeface="Arial"/>
                          <a:cs typeface="Arial"/>
                          <a:sym typeface="Arial"/>
                        </a:rPr>
                        <a:t>0.75452</a:t>
                      </a:r>
                    </a:p>
                  </a:txBody>
                  <a:tcPr marL="19050" marR="19050" marT="19050" marB="19050" anchor="ctr" horzOverflow="overflow"/>
                </a:tc>
                <a:tc>
                  <a:txBody>
                    <a:bodyPr/>
                    <a:lstStyle/>
                    <a:p>
                      <a:pPr algn="ctr">
                        <a:defRPr sz="1800"/>
                      </a:pPr>
                      <a:r>
                        <a:rPr>
                          <a:latin typeface="Arial"/>
                          <a:ea typeface="Arial"/>
                          <a:cs typeface="Arial"/>
                          <a:sym typeface="Arial"/>
                        </a:rPr>
                        <a:t>0.771563</a:t>
                      </a:r>
                    </a:p>
                  </a:txBody>
                  <a:tcPr marL="19050" marR="19050" marT="19050" marB="19050" anchor="ctr" horzOverflow="overflow"/>
                </a:tc>
              </a:tr>
              <a:tr h="1577023">
                <a:tc>
                  <a:txBody>
                    <a:bodyPr/>
                    <a:lstStyle/>
                    <a:p>
                      <a:pPr algn="ctr">
                        <a:defRPr sz="1800"/>
                      </a:pPr>
                      <a:r>
                        <a:rPr sz="2000"/>
                        <a:t>3D with Autoencoder
(Myronenko)</a:t>
                      </a:r>
                    </a:p>
                  </a:txBody>
                  <a:tcPr marL="19050" marR="19050" marT="19050" marB="19050" anchor="ctr" horzOverflow="overflow"/>
                </a:tc>
                <a:tc>
                  <a:txBody>
                    <a:bodyPr/>
                    <a:lstStyle/>
                    <a:p>
                      <a:pPr algn="ctr">
                        <a:defRPr sz="1800"/>
                      </a:pPr>
                      <a:r>
                        <a:t>*0.811960</a:t>
                      </a:r>
                    </a:p>
                  </a:txBody>
                  <a:tcPr marL="19050" marR="19050" marT="19050" marB="19050" anchor="ctr" horzOverflow="overflow"/>
                </a:tc>
                <a:tc>
                  <a:txBody>
                    <a:bodyPr/>
                    <a:lstStyle/>
                    <a:p>
                      <a:pPr algn="ctr">
                        <a:defRPr sz="1800"/>
                      </a:pPr>
                      <a:r>
                        <a:rPr>
                          <a:latin typeface="Arial"/>
                          <a:ea typeface="Arial"/>
                          <a:cs typeface="Arial"/>
                          <a:sym typeface="Arial"/>
                        </a:rPr>
                        <a:t>*0.811960</a:t>
                      </a:r>
                    </a:p>
                  </a:txBody>
                  <a:tcPr marL="19050" marR="19050" marT="19050" marB="19050" anchor="ctr" horzOverflow="overflow"/>
                </a:tc>
                <a:tc>
                  <a:txBody>
                    <a:bodyPr/>
                    <a:lstStyle/>
                    <a:p>
                      <a:pPr algn="ctr">
                        <a:defRPr sz="1800"/>
                      </a:pPr>
                      <a:r>
                        <a:rPr>
                          <a:latin typeface="Arial"/>
                          <a:ea typeface="Arial"/>
                          <a:cs typeface="Arial"/>
                          <a:sym typeface="Arial"/>
                        </a:rPr>
                        <a:t>*0.811960</a:t>
                      </a:r>
                    </a:p>
                  </a:txBody>
                  <a:tcPr marL="19050" marR="19050" marT="19050" marB="19050" anchor="ctr" horzOverflow="overflow"/>
                </a:tc>
                <a:tc>
                  <a:txBody>
                    <a:bodyPr/>
                    <a:lstStyle/>
                    <a:p>
                      <a:pPr algn="ctr">
                        <a:defRPr sz="1800"/>
                      </a:pPr>
                      <a:r>
                        <a:rPr>
                          <a:latin typeface="Arial"/>
                          <a:ea typeface="Arial"/>
                          <a:cs typeface="Arial"/>
                          <a:sym typeface="Arial"/>
                        </a:rPr>
                        <a:t>0.811960</a:t>
                      </a:r>
                    </a:p>
                  </a:txBody>
                  <a:tcPr marL="25400" marR="25400" marT="25400" marB="25400" anchor="ctr" horzOverflow="overflow"/>
                </a:tc>
              </a:tr>
            </a:tbl>
          </a:graphicData>
        </a:graphic>
      </p:graphicFrame>
      <p:sp>
        <p:nvSpPr>
          <p:cNvPr id="232" name="제목 1"/>
          <p:cNvSpPr txBox="1"/>
          <p:nvPr/>
        </p:nvSpPr>
        <p:spPr>
          <a:xfrm>
            <a:off x="589056" y="6373965"/>
            <a:ext cx="6441981" cy="335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fontScale="85000" lnSpcReduction="10000"/>
          </a:bodyPr>
          <a:lstStyle>
            <a:lvl1pPr defTabSz="429768">
              <a:defRPr sz="1410" spc="-96">
                <a:ln w="1434">
                  <a:solidFill>
                    <a:srgbClr val="012E54">
                      <a:alpha val="0"/>
                    </a:srgbClr>
                  </a:solidFill>
                </a:ln>
                <a:solidFill>
                  <a:srgbClr val="262626"/>
                </a:solidFill>
                <a:latin typeface="Arial"/>
                <a:ea typeface="Arial"/>
                <a:cs typeface="Arial"/>
                <a:sym typeface="Arial"/>
              </a:defRPr>
            </a:lvl1pPr>
          </a:lstStyle>
          <a:p>
            <a:pPr>
              <a:defRPr sz="2068" spc="-141">
                <a:ln w="2104">
                  <a:solidFill>
                    <a:srgbClr val="012E54">
                      <a:alpha val="0"/>
                    </a:srgbClr>
                  </a:solidFill>
                </a:ln>
              </a:defRPr>
            </a:pPr>
            <a:r>
              <a:rPr sz="1410" spc="-96">
                <a:ln w="1434">
                  <a:solidFill>
                    <a:srgbClr val="012E54">
                      <a:alpha val="0"/>
                    </a:srgbClr>
                  </a:solidFill>
                </a:ln>
              </a:rPr>
              <a:t>*3D Autoencoder 모델 학습 결과는 각 클래스에 대해서 계산하지 않고 전체 평균을 바로 계산하였음</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17"/>
          <p:cNvSpPr txBox="1">
            <a:spLocks noGrp="1"/>
          </p:cNvSpPr>
          <p:nvPr>
            <p:ph type="sldNum" sz="quarter" idx="2"/>
          </p:nvPr>
        </p:nvSpPr>
        <p:spPr>
          <a:xfrm>
            <a:off x="4888706"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800">
                <a:ln w="9525">
                  <a:solidFill>
                    <a:srgbClr val="FFFFFF">
                      <a:alpha val="0"/>
                    </a:srgbClr>
                  </a:solidFill>
                </a:ln>
                <a:solidFill>
                  <a:srgbClr val="262626"/>
                </a:solidFill>
                <a:latin typeface="Arial"/>
                <a:ea typeface="Arial"/>
                <a:cs typeface="Arial"/>
                <a:sym typeface="Arial"/>
              </a:defRPr>
            </a:lvl1pPr>
          </a:lstStyle>
          <a:p>
            <a:fld id="{86CB4B4D-7CA3-9044-876B-883B54F8677D}" type="slidenum">
              <a:t>26</a:t>
            </a:fld>
            <a:endParaRPr/>
          </a:p>
        </p:txBody>
      </p:sp>
      <p:grpSp>
        <p:nvGrpSpPr>
          <p:cNvPr id="241" name="그룹 31"/>
          <p:cNvGrpSpPr/>
          <p:nvPr/>
        </p:nvGrpSpPr>
        <p:grpSpPr>
          <a:xfrm>
            <a:off x="531417" y="2217578"/>
            <a:ext cx="8970251" cy="2858370"/>
            <a:chOff x="0" y="0"/>
            <a:chExt cx="8970250" cy="2858369"/>
          </a:xfrm>
        </p:grpSpPr>
        <p:pic>
          <p:nvPicPr>
            <p:cNvPr id="235" name="그림 13" descr="그림 13"/>
            <p:cNvPicPr>
              <a:picLocks/>
            </p:cNvPicPr>
            <p:nvPr/>
          </p:nvPicPr>
          <p:blipFill>
            <a:blip r:embed="rId3">
              <a:extLst/>
            </a:blip>
            <a:stretch>
              <a:fillRect/>
            </a:stretch>
          </p:blipFill>
          <p:spPr>
            <a:xfrm>
              <a:off x="0" y="4630"/>
              <a:ext cx="2853742" cy="2853740"/>
            </a:xfrm>
            <a:prstGeom prst="rect">
              <a:avLst/>
            </a:prstGeom>
            <a:ln w="12700" cap="flat">
              <a:noFill/>
              <a:miter lim="400000"/>
            </a:ln>
            <a:effectLst/>
          </p:spPr>
        </p:pic>
        <p:sp>
          <p:nvSpPr>
            <p:cNvPr id="236" name="TextBox 14"/>
            <p:cNvSpPr txBox="1"/>
            <p:nvPr/>
          </p:nvSpPr>
          <p:spPr>
            <a:xfrm>
              <a:off x="303194" y="14645"/>
              <a:ext cx="2247353" cy="6502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a:solidFill>
                    <a:srgbClr val="FFFFFF"/>
                  </a:solidFill>
                </a:defRPr>
              </a:pPr>
              <a:r>
                <a:t>MRI image</a:t>
              </a:r>
            </a:p>
            <a:p>
              <a:pPr algn="ctr">
                <a:defRPr>
                  <a:solidFill>
                    <a:srgbClr val="FFFFFF"/>
                  </a:solidFill>
                </a:defRPr>
              </a:pPr>
              <a:r>
                <a:t>(T1ce+Flair)</a:t>
              </a:r>
            </a:p>
          </p:txBody>
        </p:sp>
        <p:pic>
          <p:nvPicPr>
            <p:cNvPr id="237" name="그림 16" descr="그림 16"/>
            <p:cNvPicPr>
              <a:picLocks/>
            </p:cNvPicPr>
            <p:nvPr/>
          </p:nvPicPr>
          <p:blipFill>
            <a:blip r:embed="rId4">
              <a:extLst/>
            </a:blip>
            <a:stretch>
              <a:fillRect/>
            </a:stretch>
          </p:blipFill>
          <p:spPr>
            <a:xfrm>
              <a:off x="3058254" y="4630"/>
              <a:ext cx="2853742" cy="2853740"/>
            </a:xfrm>
            <a:prstGeom prst="rect">
              <a:avLst/>
            </a:prstGeom>
            <a:ln w="12700" cap="flat">
              <a:noFill/>
              <a:miter lim="400000"/>
            </a:ln>
            <a:effectLst/>
          </p:spPr>
        </p:pic>
        <p:sp>
          <p:nvSpPr>
            <p:cNvPr id="238" name="TextBox 17"/>
            <p:cNvSpPr txBox="1"/>
            <p:nvPr/>
          </p:nvSpPr>
          <p:spPr>
            <a:xfrm>
              <a:off x="3361449" y="14645"/>
              <a:ext cx="2247353"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a:solidFill>
                    <a:srgbClr val="FFFFFF"/>
                  </a:solidFill>
                </a:defRPr>
              </a:lvl1pPr>
            </a:lstStyle>
            <a:p>
              <a:r>
                <a:t>Whole Tumor</a:t>
              </a:r>
            </a:p>
          </p:txBody>
        </p:sp>
        <p:pic>
          <p:nvPicPr>
            <p:cNvPr id="239" name="그림 19" descr="그림 19"/>
            <p:cNvPicPr>
              <a:picLocks/>
            </p:cNvPicPr>
            <p:nvPr/>
          </p:nvPicPr>
          <p:blipFill>
            <a:blip r:embed="rId5">
              <a:extLst/>
            </a:blip>
            <a:stretch>
              <a:fillRect/>
            </a:stretch>
          </p:blipFill>
          <p:spPr>
            <a:xfrm>
              <a:off x="6116508" y="-1"/>
              <a:ext cx="2853743" cy="2853741"/>
            </a:xfrm>
            <a:prstGeom prst="rect">
              <a:avLst/>
            </a:prstGeom>
            <a:ln w="12700" cap="flat">
              <a:noFill/>
              <a:miter lim="400000"/>
            </a:ln>
            <a:effectLst/>
          </p:spPr>
        </p:pic>
        <p:sp>
          <p:nvSpPr>
            <p:cNvPr id="240" name="TextBox 20"/>
            <p:cNvSpPr txBox="1"/>
            <p:nvPr/>
          </p:nvSpPr>
          <p:spPr>
            <a:xfrm>
              <a:off x="6419703" y="14645"/>
              <a:ext cx="2247353"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a:solidFill>
                    <a:srgbClr val="FFFFFF"/>
                  </a:solidFill>
                </a:defRPr>
              </a:lvl1pPr>
            </a:lstStyle>
            <a:p>
              <a:r>
                <a:t>Tumor Core</a:t>
              </a:r>
            </a:p>
          </p:txBody>
        </p:sp>
      </p:grpSp>
      <p:grpSp>
        <p:nvGrpSpPr>
          <p:cNvPr id="248" name="그룹 15"/>
          <p:cNvGrpSpPr/>
          <p:nvPr/>
        </p:nvGrpSpPr>
        <p:grpSpPr>
          <a:xfrm>
            <a:off x="2935933" y="5457906"/>
            <a:ext cx="4032546" cy="1018931"/>
            <a:chOff x="0" y="0"/>
            <a:chExt cx="4032544" cy="1018929"/>
          </a:xfrm>
        </p:grpSpPr>
        <p:sp>
          <p:nvSpPr>
            <p:cNvPr id="242" name="타원 18"/>
            <p:cNvSpPr/>
            <p:nvPr/>
          </p:nvSpPr>
          <p:spPr>
            <a:xfrm>
              <a:off x="34570" y="0"/>
              <a:ext cx="648091" cy="648090"/>
            </a:xfrm>
            <a:prstGeom prst="ellipse">
              <a:avLst/>
            </a:prstGeom>
            <a:solidFill>
              <a:srgbClr val="2727A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 name="타원 21"/>
            <p:cNvSpPr/>
            <p:nvPr/>
          </p:nvSpPr>
          <p:spPr>
            <a:xfrm>
              <a:off x="3033015" y="0"/>
              <a:ext cx="648091" cy="648090"/>
            </a:xfrm>
            <a:prstGeom prst="ellipse">
              <a:avLst/>
            </a:prstGeom>
            <a:solidFill>
              <a:srgbClr val="B42D2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4" name="TextBox 22"/>
            <p:cNvSpPr txBox="1"/>
            <p:nvPr/>
          </p:nvSpPr>
          <p:spPr>
            <a:xfrm>
              <a:off x="0" y="648089"/>
              <a:ext cx="7201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stStyle>
            <a:p>
              <a:r>
                <a:t>True</a:t>
              </a:r>
            </a:p>
          </p:txBody>
        </p:sp>
        <p:sp>
          <p:nvSpPr>
            <p:cNvPr id="245" name="TextBox 23"/>
            <p:cNvSpPr txBox="1"/>
            <p:nvPr/>
          </p:nvSpPr>
          <p:spPr>
            <a:xfrm>
              <a:off x="2681577" y="648089"/>
              <a:ext cx="135096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stStyle>
            <a:p>
              <a:r>
                <a:t>Prediction</a:t>
              </a:r>
            </a:p>
          </p:txBody>
        </p:sp>
        <p:sp>
          <p:nvSpPr>
            <p:cNvPr id="246" name="타원 26"/>
            <p:cNvSpPr/>
            <p:nvPr/>
          </p:nvSpPr>
          <p:spPr>
            <a:xfrm>
              <a:off x="1533723" y="0"/>
              <a:ext cx="648091" cy="648090"/>
            </a:xfrm>
            <a:prstGeom prst="ellipse">
              <a:avLst/>
            </a:prstGeom>
            <a:solidFill>
              <a:srgbClr val="95155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7" name="TextBox 32"/>
            <p:cNvSpPr txBox="1"/>
            <p:nvPr/>
          </p:nvSpPr>
          <p:spPr>
            <a:xfrm>
              <a:off x="742304" y="648089"/>
              <a:ext cx="2230929"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stStyle>
            <a:p>
              <a:r>
                <a:t>intersection</a:t>
              </a:r>
            </a:p>
          </p:txBody>
        </p:sp>
      </p:grpSp>
      <p:sp>
        <p:nvSpPr>
          <p:cNvPr id="249" name="딥러닝 솔루션 - 모델 학습 결과"/>
          <p:cNvSpPr txBox="1"/>
          <p:nvPr/>
        </p:nvSpPr>
        <p:spPr>
          <a:xfrm>
            <a:off x="271556" y="376111"/>
            <a:ext cx="7726020" cy="55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defRPr sz="2000" b="1" spc="-136">
                <a:ln w="4329">
                  <a:solidFill>
                    <a:srgbClr val="012E54">
                      <a:alpha val="0"/>
                    </a:srgbClr>
                  </a:solidFill>
                </a:ln>
                <a:solidFill>
                  <a:srgbClr val="262626"/>
                </a:solidFill>
                <a:latin typeface="Arial"/>
                <a:ea typeface="Arial"/>
                <a:cs typeface="Arial"/>
                <a:sym typeface="Arial"/>
              </a:defRPr>
            </a:lvl1pPr>
          </a:lstStyle>
          <a:p>
            <a:r>
              <a:t>딥러닝 솔루션 - 모델 학습 결과</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extBox 1"/>
          <p:cNvSpPr txBox="1"/>
          <p:nvPr/>
        </p:nvSpPr>
        <p:spPr>
          <a:xfrm>
            <a:off x="2215825" y="2998112"/>
            <a:ext cx="5472762" cy="8979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5000"/>
            </a:pPr>
            <a:r>
              <a:t>III. 기대효과</a:t>
            </a: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322475_1100-1100x628.jpg" descr="322475_1100-1100x628.jpg"/>
          <p:cNvPicPr>
            <a:picLocks noChangeAspect="1"/>
          </p:cNvPicPr>
          <p:nvPr/>
        </p:nvPicPr>
        <p:blipFill>
          <a:blip r:embed="rId2">
            <a:alphaModFix amt="58787"/>
            <a:extLst/>
          </a:blip>
          <a:stretch>
            <a:fillRect/>
          </a:stretch>
        </p:blipFill>
        <p:spPr>
          <a:xfrm>
            <a:off x="0" y="1225625"/>
            <a:ext cx="9893300" cy="5648176"/>
          </a:xfrm>
          <a:prstGeom prst="rect">
            <a:avLst/>
          </a:prstGeom>
          <a:ln w="12700">
            <a:miter lim="400000"/>
          </a:ln>
        </p:spPr>
      </p:pic>
      <p:sp>
        <p:nvSpPr>
          <p:cNvPr id="256" name="Slide Number"/>
          <p:cNvSpPr txBox="1">
            <a:spLocks noGrp="1"/>
          </p:cNvSpPr>
          <p:nvPr>
            <p:ph type="sldNum" sz="quarter" idx="2"/>
          </p:nvPr>
        </p:nvSpPr>
        <p:spPr>
          <a:xfrm>
            <a:off x="4809199"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800"/>
            </a:lvl1pPr>
          </a:lstStyle>
          <a:p>
            <a:fld id="{86CB4B4D-7CA3-9044-876B-883B54F8677D}" type="slidenum">
              <a:t>28</a:t>
            </a:fld>
            <a:endParaRPr/>
          </a:p>
        </p:txBody>
      </p:sp>
      <p:sp>
        <p:nvSpPr>
          <p:cNvPr id="257" name="기대효과 - 서비스 목표"/>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기대효과 - 서비스 목표</a:t>
            </a:r>
          </a:p>
        </p:txBody>
      </p:sp>
      <p:sp>
        <p:nvSpPr>
          <p:cNvPr id="258" name="제목 1"/>
          <p:cNvSpPr txBox="1"/>
          <p:nvPr/>
        </p:nvSpPr>
        <p:spPr>
          <a:xfrm>
            <a:off x="1287556" y="2193061"/>
            <a:ext cx="7508781" cy="553999"/>
          </a:xfrm>
          <a:prstGeom prst="rect">
            <a:avLst/>
          </a:prstGeom>
          <a:solidFill>
            <a:srgbClr val="BBD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marL="397042" indent="-397042" defTabSz="822959">
              <a:buSzPct val="60000"/>
              <a:buBlip>
                <a:blip r:embed="rId3"/>
              </a:buBlip>
              <a:defRPr sz="3059" spc="-208">
                <a:ln w="5961">
                  <a:solidFill>
                    <a:srgbClr val="012E54">
                      <a:alpha val="0"/>
                    </a:srgbClr>
                  </a:solidFill>
                </a:ln>
                <a:solidFill>
                  <a:srgbClr val="262626"/>
                </a:solidFill>
                <a:latin typeface="Arial"/>
                <a:ea typeface="Arial"/>
                <a:cs typeface="Arial"/>
                <a:sym typeface="Arial"/>
              </a:defRPr>
            </a:lvl1pPr>
          </a:lstStyle>
          <a:p>
            <a:r>
              <a:t>MRI판독을 위한 영상 분할 수작업</a:t>
            </a:r>
          </a:p>
        </p:txBody>
      </p:sp>
      <p:sp>
        <p:nvSpPr>
          <p:cNvPr id="259" name="제목 1"/>
          <p:cNvSpPr txBox="1"/>
          <p:nvPr/>
        </p:nvSpPr>
        <p:spPr>
          <a:xfrm>
            <a:off x="1274856" y="3152000"/>
            <a:ext cx="7508781" cy="554000"/>
          </a:xfrm>
          <a:prstGeom prst="rect">
            <a:avLst/>
          </a:prstGeom>
          <a:solidFill>
            <a:srgbClr val="BBD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marL="397042" indent="-397042" defTabSz="822959">
              <a:buSzPct val="60000"/>
              <a:buBlip>
                <a:blip r:embed="rId3"/>
              </a:buBlip>
              <a:defRPr sz="3059" spc="-208">
                <a:ln w="5961">
                  <a:solidFill>
                    <a:srgbClr val="012E54">
                      <a:alpha val="0"/>
                    </a:srgbClr>
                  </a:solidFill>
                </a:ln>
                <a:solidFill>
                  <a:srgbClr val="262626"/>
                </a:solidFill>
                <a:latin typeface="Arial"/>
                <a:ea typeface="Arial"/>
                <a:cs typeface="Arial"/>
                <a:sym typeface="Arial"/>
              </a:defRPr>
            </a:lvl1pPr>
          </a:lstStyle>
          <a:p>
            <a:r>
              <a:t>정성적 분석 방법 e.g. 전문가의 ‘눈’에 의존</a:t>
            </a:r>
          </a:p>
        </p:txBody>
      </p:sp>
      <p:sp>
        <p:nvSpPr>
          <p:cNvPr id="260" name="제목 1"/>
          <p:cNvSpPr txBox="1"/>
          <p:nvPr/>
        </p:nvSpPr>
        <p:spPr>
          <a:xfrm>
            <a:off x="1274856" y="4110940"/>
            <a:ext cx="7508781" cy="553999"/>
          </a:xfrm>
          <a:prstGeom prst="rect">
            <a:avLst/>
          </a:prstGeom>
          <a:solidFill>
            <a:srgbClr val="BBD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marL="397042" indent="-397042" defTabSz="822959">
              <a:buSzPct val="60000"/>
              <a:buBlip>
                <a:blip r:embed="rId3"/>
              </a:buBlip>
              <a:defRPr sz="3059" spc="-208">
                <a:ln w="5961">
                  <a:solidFill>
                    <a:srgbClr val="012E54">
                      <a:alpha val="0"/>
                    </a:srgbClr>
                  </a:solidFill>
                </a:ln>
                <a:solidFill>
                  <a:srgbClr val="262626"/>
                </a:solidFill>
                <a:latin typeface="Arial"/>
                <a:ea typeface="Arial"/>
                <a:cs typeface="Arial"/>
                <a:sym typeface="Arial"/>
              </a:defRPr>
            </a:lvl1pPr>
          </a:lstStyle>
          <a:p>
            <a:r>
              <a:t>전문가 마다 상이한 분석 결과</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322475_1100-1100x628.jpg" descr="322475_1100-1100x628.jpg"/>
          <p:cNvPicPr>
            <a:picLocks noChangeAspect="1"/>
          </p:cNvPicPr>
          <p:nvPr/>
        </p:nvPicPr>
        <p:blipFill>
          <a:blip r:embed="rId2">
            <a:alphaModFix amt="58787"/>
            <a:extLst/>
          </a:blip>
          <a:stretch>
            <a:fillRect/>
          </a:stretch>
        </p:blipFill>
        <p:spPr>
          <a:xfrm>
            <a:off x="0" y="1225625"/>
            <a:ext cx="9893300" cy="5648176"/>
          </a:xfrm>
          <a:prstGeom prst="rect">
            <a:avLst/>
          </a:prstGeom>
          <a:ln w="12700">
            <a:miter lim="400000"/>
          </a:ln>
        </p:spPr>
      </p:pic>
      <p:sp>
        <p:nvSpPr>
          <p:cNvPr id="263" name="Slide Number"/>
          <p:cNvSpPr txBox="1">
            <a:spLocks noGrp="1"/>
          </p:cNvSpPr>
          <p:nvPr>
            <p:ph type="sldNum" sz="quarter" idx="2"/>
          </p:nvPr>
        </p:nvSpPr>
        <p:spPr>
          <a:xfrm>
            <a:off x="4809199"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800"/>
            </a:lvl1pPr>
          </a:lstStyle>
          <a:p>
            <a:fld id="{86CB4B4D-7CA3-9044-876B-883B54F8677D}" type="slidenum">
              <a:t>29</a:t>
            </a:fld>
            <a:endParaRPr/>
          </a:p>
        </p:txBody>
      </p:sp>
      <p:sp>
        <p:nvSpPr>
          <p:cNvPr id="264" name="기대효과 - 서비스 목표"/>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기대효과 - 서비스 목표</a:t>
            </a:r>
          </a:p>
        </p:txBody>
      </p:sp>
      <p:sp>
        <p:nvSpPr>
          <p:cNvPr id="265" name="제목 1"/>
          <p:cNvSpPr txBox="1"/>
          <p:nvPr/>
        </p:nvSpPr>
        <p:spPr>
          <a:xfrm>
            <a:off x="1287556" y="2193061"/>
            <a:ext cx="7508781" cy="553999"/>
          </a:xfrm>
          <a:prstGeom prst="rect">
            <a:avLst/>
          </a:prstGeom>
          <a:solidFill>
            <a:srgbClr val="BBD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marL="397042" indent="-397042" defTabSz="822959">
              <a:buSzPct val="60000"/>
              <a:buBlip>
                <a:blip r:embed="rId3"/>
              </a:buBlip>
              <a:defRPr sz="3059" spc="-208">
                <a:ln w="5961">
                  <a:solidFill>
                    <a:srgbClr val="012E54">
                      <a:alpha val="0"/>
                    </a:srgbClr>
                  </a:solidFill>
                </a:ln>
                <a:solidFill>
                  <a:srgbClr val="262626"/>
                </a:solidFill>
                <a:latin typeface="Arial"/>
                <a:ea typeface="Arial"/>
                <a:cs typeface="Arial"/>
                <a:sym typeface="Arial"/>
              </a:defRPr>
            </a:lvl1pPr>
          </a:lstStyle>
          <a:p>
            <a:r>
              <a:t>MRI판독을 위한 영상 분할 자동화</a:t>
            </a:r>
          </a:p>
        </p:txBody>
      </p:sp>
      <p:sp>
        <p:nvSpPr>
          <p:cNvPr id="266" name="제목 1"/>
          <p:cNvSpPr txBox="1"/>
          <p:nvPr/>
        </p:nvSpPr>
        <p:spPr>
          <a:xfrm>
            <a:off x="1274856" y="3152001"/>
            <a:ext cx="7508781" cy="553999"/>
          </a:xfrm>
          <a:prstGeom prst="rect">
            <a:avLst/>
          </a:prstGeom>
          <a:solidFill>
            <a:srgbClr val="BBD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marL="397042" indent="-397042" defTabSz="822959">
              <a:buSzPct val="60000"/>
              <a:buBlip>
                <a:blip r:embed="rId3"/>
              </a:buBlip>
              <a:defRPr sz="3059" spc="-208">
                <a:ln w="5961">
                  <a:solidFill>
                    <a:srgbClr val="012E54">
                      <a:alpha val="0"/>
                    </a:srgbClr>
                  </a:solidFill>
                </a:ln>
                <a:solidFill>
                  <a:srgbClr val="262626"/>
                </a:solidFill>
                <a:latin typeface="Arial"/>
                <a:ea typeface="Arial"/>
                <a:cs typeface="Arial"/>
                <a:sym typeface="Arial"/>
              </a:defRPr>
            </a:lvl1pPr>
          </a:lstStyle>
          <a:p>
            <a:r>
              <a:t>분석의 전산화 및 정량화</a:t>
            </a:r>
          </a:p>
        </p:txBody>
      </p:sp>
      <p:sp>
        <p:nvSpPr>
          <p:cNvPr id="267" name="제목 1"/>
          <p:cNvSpPr txBox="1"/>
          <p:nvPr/>
        </p:nvSpPr>
        <p:spPr>
          <a:xfrm>
            <a:off x="1274856" y="4110940"/>
            <a:ext cx="7508781" cy="553999"/>
          </a:xfrm>
          <a:prstGeom prst="rect">
            <a:avLst/>
          </a:prstGeom>
          <a:solidFill>
            <a:srgbClr val="BBD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marL="397042" indent="-397042" defTabSz="822959">
              <a:buSzPct val="60000"/>
              <a:buBlip>
                <a:blip r:embed="rId3"/>
              </a:buBlip>
              <a:defRPr sz="3059" spc="-208">
                <a:ln w="5961">
                  <a:solidFill>
                    <a:srgbClr val="012E54">
                      <a:alpha val="0"/>
                    </a:srgbClr>
                  </a:solidFill>
                </a:ln>
                <a:solidFill>
                  <a:srgbClr val="262626"/>
                </a:solidFill>
                <a:latin typeface="Arial"/>
                <a:ea typeface="Arial"/>
                <a:cs typeface="Arial"/>
                <a:sym typeface="Arial"/>
              </a:defRPr>
            </a:lvl1pPr>
          </a:lstStyle>
          <a:p>
            <a:r>
              <a:t>일관성 있는 분석 결과 </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1"/>
          <p:cNvSpPr txBox="1"/>
          <p:nvPr/>
        </p:nvSpPr>
        <p:spPr>
          <a:xfrm>
            <a:off x="2503865" y="2998112"/>
            <a:ext cx="4896682" cy="8979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5000"/>
            </a:pPr>
            <a:r>
              <a:rPr>
                <a:latin typeface="Arial"/>
                <a:ea typeface="Arial"/>
                <a:cs typeface="Arial"/>
                <a:sym typeface="Arial"/>
              </a:rPr>
              <a:t>I.</a:t>
            </a:r>
            <a:r>
              <a:t> </a:t>
            </a:r>
            <a:r>
              <a:rPr>
                <a:latin typeface="Arial"/>
                <a:ea typeface="Arial"/>
                <a:cs typeface="Arial"/>
                <a:sym typeface="Arial"/>
              </a:rPr>
              <a:t>문제점 인식</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322475_1100-1100x628.jpg" descr="322475_1100-1100x628.jpg"/>
          <p:cNvPicPr>
            <a:picLocks noChangeAspect="1"/>
          </p:cNvPicPr>
          <p:nvPr/>
        </p:nvPicPr>
        <p:blipFill>
          <a:blip r:embed="rId2">
            <a:alphaModFix amt="58787"/>
            <a:extLst/>
          </a:blip>
          <a:stretch>
            <a:fillRect/>
          </a:stretch>
        </p:blipFill>
        <p:spPr>
          <a:xfrm>
            <a:off x="0" y="1225625"/>
            <a:ext cx="9893300" cy="5648176"/>
          </a:xfrm>
          <a:prstGeom prst="rect">
            <a:avLst/>
          </a:prstGeom>
          <a:ln w="12700">
            <a:miter lim="400000"/>
          </a:ln>
        </p:spPr>
      </p:pic>
      <p:sp>
        <p:nvSpPr>
          <p:cNvPr id="270" name="Slide Number"/>
          <p:cNvSpPr txBox="1">
            <a:spLocks noGrp="1"/>
          </p:cNvSpPr>
          <p:nvPr>
            <p:ph type="sldNum" sz="quarter" idx="2"/>
          </p:nvPr>
        </p:nvSpPr>
        <p:spPr>
          <a:xfrm>
            <a:off x="4809199"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800"/>
            </a:lvl1pPr>
          </a:lstStyle>
          <a:p>
            <a:fld id="{86CB4B4D-7CA3-9044-876B-883B54F8677D}" type="slidenum">
              <a:t>30</a:t>
            </a:fld>
            <a:endParaRPr/>
          </a:p>
        </p:txBody>
      </p:sp>
      <p:sp>
        <p:nvSpPr>
          <p:cNvPr id="271" name="기대효과 - 서비스 목표"/>
          <p:cNvSpPr txBox="1">
            <a:spLocks noGrp="1"/>
          </p:cNvSpPr>
          <p:nvPr>
            <p:ph type="title"/>
          </p:nvPr>
        </p:nvSpPr>
        <p:spPr>
          <a:prstGeom prst="rect">
            <a:avLst/>
          </a:prstGeom>
        </p:spPr>
        <p:txBody>
          <a:bodyPr/>
          <a:lstStyle>
            <a:lvl1pPr>
              <a:defRPr sz="2000" spc="-136">
                <a:ln w="4329">
                  <a:solidFill>
                    <a:srgbClr val="012E54">
                      <a:alpha val="0"/>
                    </a:srgbClr>
                  </a:solidFill>
                </a:ln>
              </a:defRPr>
            </a:lvl1pPr>
          </a:lstStyle>
          <a:p>
            <a:r>
              <a:t>기대효과 - 서비스 목표</a:t>
            </a:r>
          </a:p>
        </p:txBody>
      </p:sp>
      <p:sp>
        <p:nvSpPr>
          <p:cNvPr id="272" name="제목 1"/>
          <p:cNvSpPr txBox="1"/>
          <p:nvPr/>
        </p:nvSpPr>
        <p:spPr>
          <a:xfrm>
            <a:off x="1287556" y="2193061"/>
            <a:ext cx="7508781" cy="553999"/>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marL="397042" indent="-397042" defTabSz="822959">
              <a:buSzPct val="60000"/>
              <a:buBlip>
                <a:blip r:embed="rId3"/>
              </a:buBlip>
              <a:defRPr sz="3059" spc="-208">
                <a:ln w="5961">
                  <a:solidFill>
                    <a:srgbClr val="012E54">
                      <a:alpha val="0"/>
                    </a:srgbClr>
                  </a:solidFill>
                </a:ln>
                <a:solidFill>
                  <a:srgbClr val="262626"/>
                </a:solidFill>
                <a:latin typeface="Arial"/>
                <a:ea typeface="Arial"/>
                <a:cs typeface="Arial"/>
                <a:sym typeface="Arial"/>
              </a:defRPr>
            </a:lvl1pPr>
          </a:lstStyle>
          <a:p>
            <a:r>
              <a:t>MRI판독을 위한 영상 분할 자동화</a:t>
            </a:r>
          </a:p>
        </p:txBody>
      </p:sp>
      <p:sp>
        <p:nvSpPr>
          <p:cNvPr id="273" name="제목 1"/>
          <p:cNvSpPr txBox="1"/>
          <p:nvPr/>
        </p:nvSpPr>
        <p:spPr>
          <a:xfrm>
            <a:off x="1274856" y="3152001"/>
            <a:ext cx="7508781" cy="553999"/>
          </a:xfrm>
          <a:prstGeom prst="rect">
            <a:avLst/>
          </a:prstGeom>
          <a:solidFill>
            <a:srgbClr val="BBD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marL="397042" indent="-397042" defTabSz="822959">
              <a:buSzPct val="60000"/>
              <a:buBlip>
                <a:blip r:embed="rId3"/>
              </a:buBlip>
              <a:defRPr sz="3059" spc="-208">
                <a:ln w="5961">
                  <a:solidFill>
                    <a:srgbClr val="012E54">
                      <a:alpha val="0"/>
                    </a:srgbClr>
                  </a:solidFill>
                </a:ln>
                <a:solidFill>
                  <a:srgbClr val="262626"/>
                </a:solidFill>
                <a:latin typeface="Arial"/>
                <a:ea typeface="Arial"/>
                <a:cs typeface="Arial"/>
                <a:sym typeface="Arial"/>
              </a:defRPr>
            </a:lvl1pPr>
          </a:lstStyle>
          <a:p>
            <a:r>
              <a:t>분석의 전산화 및 정량화</a:t>
            </a:r>
          </a:p>
        </p:txBody>
      </p:sp>
      <p:sp>
        <p:nvSpPr>
          <p:cNvPr id="274" name="제목 1"/>
          <p:cNvSpPr txBox="1"/>
          <p:nvPr/>
        </p:nvSpPr>
        <p:spPr>
          <a:xfrm>
            <a:off x="1274856" y="4110940"/>
            <a:ext cx="7508781" cy="553999"/>
          </a:xfrm>
          <a:prstGeom prst="rect">
            <a:avLst/>
          </a:prstGeom>
          <a:solidFill>
            <a:srgbClr val="BBD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marL="397042" indent="-397042" defTabSz="822959">
              <a:buSzPct val="60000"/>
              <a:buBlip>
                <a:blip r:embed="rId3"/>
              </a:buBlip>
              <a:defRPr sz="3059" spc="-208">
                <a:ln w="5961">
                  <a:solidFill>
                    <a:srgbClr val="012E54">
                      <a:alpha val="0"/>
                    </a:srgbClr>
                  </a:solidFill>
                </a:ln>
                <a:solidFill>
                  <a:srgbClr val="262626"/>
                </a:solidFill>
                <a:latin typeface="Arial"/>
                <a:ea typeface="Arial"/>
                <a:cs typeface="Arial"/>
                <a:sym typeface="Arial"/>
              </a:defRPr>
            </a:lvl1pPr>
          </a:lstStyle>
          <a:p>
            <a:r>
              <a:t>일관성 있는 분석 결과 </a:t>
            </a: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17"/>
          <p:cNvSpPr txBox="1">
            <a:spLocks noGrp="1"/>
          </p:cNvSpPr>
          <p:nvPr>
            <p:ph type="sldNum" sz="quarter" idx="2"/>
          </p:nvPr>
        </p:nvSpPr>
        <p:spPr>
          <a:xfrm>
            <a:off x="4888706"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800">
                <a:ln w="9525">
                  <a:solidFill>
                    <a:srgbClr val="FFFFFF">
                      <a:alpha val="0"/>
                    </a:srgbClr>
                  </a:solidFill>
                </a:ln>
                <a:solidFill>
                  <a:srgbClr val="262626"/>
                </a:solidFill>
                <a:latin typeface="Arial"/>
                <a:ea typeface="Arial"/>
                <a:cs typeface="Arial"/>
                <a:sym typeface="Arial"/>
              </a:defRPr>
            </a:lvl1pPr>
          </a:lstStyle>
          <a:p>
            <a:fld id="{86CB4B4D-7CA3-9044-876B-883B54F8677D}" type="slidenum">
              <a:t>31</a:t>
            </a:fld>
            <a:endParaRPr/>
          </a:p>
        </p:txBody>
      </p:sp>
      <p:sp>
        <p:nvSpPr>
          <p:cNvPr id="277" name="제목 1"/>
          <p:cNvSpPr txBox="1">
            <a:spLocks noGrp="1"/>
          </p:cNvSpPr>
          <p:nvPr>
            <p:ph type="title"/>
          </p:nvPr>
        </p:nvSpPr>
        <p:spPr>
          <a:xfrm>
            <a:off x="271556" y="376111"/>
            <a:ext cx="7726020" cy="554000"/>
          </a:xfrm>
          <a:prstGeom prst="rect">
            <a:avLst/>
          </a:prstGeom>
        </p:spPr>
        <p:txBody>
          <a:bodyPr/>
          <a:lstStyle>
            <a:lvl1pPr defTabSz="603504">
              <a:defRPr sz="2904" spc="-198">
                <a:ln w="4149">
                  <a:solidFill>
                    <a:srgbClr val="012E54">
                      <a:alpha val="0"/>
                    </a:srgbClr>
                  </a:solidFill>
                </a:ln>
                <a:latin typeface="+mj-lt"/>
                <a:ea typeface="+mj-ea"/>
                <a:cs typeface="+mj-cs"/>
                <a:sym typeface="Helvetica"/>
              </a:defRPr>
            </a:lvl1pPr>
          </a:lstStyle>
          <a:p>
            <a:pPr>
              <a:defRPr>
                <a:latin typeface="Arial"/>
                <a:ea typeface="Arial"/>
                <a:cs typeface="Arial"/>
                <a:sym typeface="Arial"/>
              </a:defRPr>
            </a:pPr>
            <a:r>
              <a:rPr>
                <a:latin typeface="+mj-lt"/>
                <a:ea typeface="+mj-ea"/>
                <a:cs typeface="+mj-cs"/>
                <a:sym typeface="Helvetica"/>
              </a:rPr>
              <a:t>시연 영상</a:t>
            </a:r>
          </a:p>
        </p:txBody>
      </p:sp>
      <p:pic>
        <p:nvPicPr>
          <p:cNvPr id="278" name="GOMCAM 20200619_1438450831" descr="GOMCAM 20200619_1438450831"/>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25400" y="1484730"/>
            <a:ext cx="9904414" cy="508317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8"/>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27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7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brainTumorMeds-841768850-770x553.jpg" descr="brainTumorMeds-841768850-770x553.jpg"/>
          <p:cNvPicPr>
            <a:picLocks/>
          </p:cNvPicPr>
          <p:nvPr/>
        </p:nvPicPr>
        <p:blipFill>
          <a:blip r:embed="rId3">
            <a:alphaModFix amt="56000"/>
            <a:extLst/>
          </a:blip>
          <a:stretch>
            <a:fillRect/>
          </a:stretch>
        </p:blipFill>
        <p:spPr>
          <a:xfrm>
            <a:off x="-20214" y="1240345"/>
            <a:ext cx="9933728" cy="5674449"/>
          </a:xfrm>
          <a:prstGeom prst="rect">
            <a:avLst/>
          </a:prstGeom>
          <a:ln w="12700">
            <a:miter lim="400000"/>
          </a:ln>
        </p:spPr>
      </p:pic>
      <p:sp>
        <p:nvSpPr>
          <p:cNvPr id="59" name="Rectangle 17"/>
          <p:cNvSpPr txBox="1">
            <a:spLocks noGrp="1"/>
          </p:cNvSpPr>
          <p:nvPr>
            <p:ph type="sldNum" sz="quarter" idx="2"/>
          </p:nvPr>
        </p:nvSpPr>
        <p:spPr>
          <a:xfrm>
            <a:off x="4888706"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800">
                <a:ln w="9525">
                  <a:solidFill>
                    <a:srgbClr val="FFFFFF">
                      <a:alpha val="0"/>
                    </a:srgbClr>
                  </a:solidFill>
                </a:ln>
                <a:solidFill>
                  <a:srgbClr val="262626"/>
                </a:solidFill>
                <a:latin typeface="Arial"/>
                <a:ea typeface="Arial"/>
                <a:cs typeface="Arial"/>
                <a:sym typeface="Arial"/>
              </a:defRPr>
            </a:lvl1pPr>
          </a:lstStyle>
          <a:p>
            <a:fld id="{86CB4B4D-7CA3-9044-876B-883B54F8677D}" type="slidenum">
              <a:t>4</a:t>
            </a:fld>
            <a:endParaRPr/>
          </a:p>
        </p:txBody>
      </p:sp>
      <p:sp>
        <p:nvSpPr>
          <p:cNvPr id="60" name="제목 1"/>
          <p:cNvSpPr txBox="1">
            <a:spLocks noGrp="1"/>
          </p:cNvSpPr>
          <p:nvPr>
            <p:ph type="title"/>
          </p:nvPr>
        </p:nvSpPr>
        <p:spPr>
          <a:xfrm>
            <a:off x="271556" y="376111"/>
            <a:ext cx="7726020" cy="554000"/>
          </a:xfrm>
          <a:prstGeom prst="rect">
            <a:avLst/>
          </a:prstGeom>
        </p:spPr>
        <p:txBody>
          <a:bodyPr>
            <a:normAutofit fontScale="90000"/>
          </a:bodyPr>
          <a:lstStyle>
            <a:lvl1pPr defTabSz="630936">
              <a:defRPr sz="3036" spc="-207">
                <a:ln w="4534">
                  <a:solidFill>
                    <a:srgbClr val="012E54">
                      <a:alpha val="0"/>
                    </a:srgbClr>
                  </a:solidFill>
                </a:ln>
              </a:defRPr>
            </a:lvl1pPr>
          </a:lstStyle>
          <a:p>
            <a:r>
              <a:t>문제점 인식</a:t>
            </a:r>
          </a:p>
        </p:txBody>
      </p:sp>
      <p:sp>
        <p:nvSpPr>
          <p:cNvPr id="61" name="직사각형 2"/>
          <p:cNvSpPr txBox="1"/>
          <p:nvPr/>
        </p:nvSpPr>
        <p:spPr>
          <a:xfrm>
            <a:off x="2476500" y="-8528120"/>
            <a:ext cx="6940326" cy="8234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222222"/>
                </a:solidFill>
                <a:latin typeface="Malgun Gothic"/>
                <a:ea typeface="Malgun Gothic"/>
                <a:cs typeface="Malgun Gothic"/>
                <a:sym typeface="Malgun Gothic"/>
              </a:defRPr>
            </a:pPr>
            <a:r>
              <a:t>개인정보보호법 개정에 따른 의료데이터 활용 방안이 마련된다.</a:t>
            </a:r>
          </a:p>
          <a:p>
            <a:r>
              <a:t/>
            </a:r>
            <a:br/>
            <a:r>
              <a:rPr>
                <a:solidFill>
                  <a:srgbClr val="222222"/>
                </a:solidFill>
                <a:latin typeface="Malgun Gothic"/>
                <a:ea typeface="Malgun Gothic"/>
                <a:cs typeface="Malgun Gothic"/>
                <a:sym typeface="Malgun Gothic"/>
              </a:rPr>
              <a:t>이에 보건복지부(장관 박능후)는 의료분야 가명 조치 및 보안 조치 절차, 제3자 제공방법 등을 포함한 의료데이터 활용 가이드라인을 올 하반기 시행되는 개인정보보호법 시행시기에 맞춰 수립한다는 계획이다.</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또한 100만 명 규모의 바이오 빅데이터 등 공공ㆍ민간 보건의료 데이터 플랫픔을 확대하고 5대 보건의료 데이터센터를 구축해 데이터의 생산ㆍ관리ㆍ활용지원 등 의료데이터 활용을 위한 지원체계를 갖출 예정이다.</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현재 의료폐기물로 분류되어 재활용을 금지하는 인체지방은 줄기세포를 통한 의약품 개발 등에 활용할 수 있도록 인체 폐지방 재활용을 허용하도록 폐기물관리법 개정도 추진된다.</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여기에 마이크로바이옴, 오가노이드 등 새로운 형태의 인체유래 파생연구자원 활용연구 수요가 늘어남에 따라, 이에 대한 IRB(기관생명윤리위원회) 심의 가이드라인(사례집)을 마련하여 생명연구자원 활용도 역시 확대해 간다는 계획이다.</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박능후 장관은 "의료 빅데이터 활용을 통해 바이오헬스산업 발전 기반을 제공하고, 새롭게 부상하고 있는 마이크로바이옴·오가노이드 등 신기술 개발에 박차를 가하는 한편, 혁신의료기술 평가트랙을 확대함으로써 인공지능(AI)·정밀의료 등 첨단 융·복합 의료기술의 혁신성을 보다 넓게 인정할 계획”이라고 전했다.</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
            </a:r>
            <a:br>
              <a:rPr>
                <a:solidFill>
                  <a:srgbClr val="222222"/>
                </a:solidFill>
                <a:latin typeface="Malgun Gothic"/>
                <a:ea typeface="Malgun Gothic"/>
                <a:cs typeface="Malgun Gothic"/>
                <a:sym typeface="Malgun Gothic"/>
              </a:rPr>
            </a:br>
            <a:r>
              <a:rPr>
                <a:solidFill>
                  <a:srgbClr val="222222"/>
                </a:solidFill>
                <a:latin typeface="Malgun Gothic"/>
                <a:ea typeface="Malgun Gothic"/>
                <a:cs typeface="Malgun Gothic"/>
                <a:sym typeface="Malgun Gothic"/>
              </a:rPr>
              <a:t>출처 : 의약뉴스(http://www.newsmp.com)</a:t>
            </a:r>
          </a:p>
        </p:txBody>
      </p:sp>
      <p:sp>
        <p:nvSpPr>
          <p:cNvPr id="62" name="제목 1"/>
          <p:cNvSpPr txBox="1"/>
          <p:nvPr/>
        </p:nvSpPr>
        <p:spPr>
          <a:xfrm>
            <a:off x="398556" y="2570941"/>
            <a:ext cx="7726020"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p>
            <a:pPr defTabSz="630936">
              <a:defRPr sz="3036" spc="-207">
                <a:ln w="4534">
                  <a:solidFill>
                    <a:srgbClr val="012E54">
                      <a:alpha val="0"/>
                    </a:srgbClr>
                  </a:solidFill>
                </a:ln>
                <a:solidFill>
                  <a:srgbClr val="262626"/>
                </a:solidFill>
                <a:latin typeface="Arial"/>
                <a:ea typeface="Arial"/>
                <a:cs typeface="Arial"/>
                <a:sym typeface="Arial"/>
              </a:defRPr>
            </a:pPr>
            <a:r>
              <a:t>Q. </a:t>
            </a:r>
            <a:r>
              <a:rPr b="1">
                <a:ln w="4534">
                  <a:solidFill>
                    <a:srgbClr val="000000"/>
                  </a:solidFill>
                </a:ln>
                <a:solidFill>
                  <a:srgbClr val="000000"/>
                </a:solidFill>
              </a:rPr>
              <a:t>뇌종양이란</a:t>
            </a:r>
            <a:r>
              <a:t>…?</a:t>
            </a:r>
          </a:p>
        </p:txBody>
      </p:sp>
      <p:sp>
        <p:nvSpPr>
          <p:cNvPr id="63" name="제목 1"/>
          <p:cNvSpPr txBox="1"/>
          <p:nvPr/>
        </p:nvSpPr>
        <p:spPr>
          <a:xfrm>
            <a:off x="766140" y="3634600"/>
            <a:ext cx="7726020" cy="55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fontScale="92500"/>
          </a:bodyPr>
          <a:lstStyle>
            <a:lvl1pPr marL="320842" indent="-320842">
              <a:spcBef>
                <a:spcPts val="700"/>
              </a:spcBef>
              <a:buSzPct val="60000"/>
              <a:buBlip>
                <a:blip r:embed="rId4"/>
              </a:buBlip>
              <a:defRPr sz="2200" b="1">
                <a:latin typeface="Arial"/>
                <a:ea typeface="Arial"/>
                <a:cs typeface="Arial"/>
                <a:sym typeface="Arial"/>
              </a:defRPr>
            </a:lvl1pPr>
          </a:lstStyle>
          <a:p>
            <a:r>
              <a:t>종양은 세포가 비정상적으로 증식하는 현상       뇌내 압력 증가</a:t>
            </a:r>
          </a:p>
        </p:txBody>
      </p:sp>
      <p:sp>
        <p:nvSpPr>
          <p:cNvPr id="64" name="제목 1"/>
          <p:cNvSpPr txBox="1"/>
          <p:nvPr/>
        </p:nvSpPr>
        <p:spPr>
          <a:xfrm>
            <a:off x="766140" y="4283170"/>
            <a:ext cx="7726020"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20842" indent="-320842">
              <a:spcBef>
                <a:spcPts val="700"/>
              </a:spcBef>
              <a:buSzPct val="60000"/>
              <a:buBlip>
                <a:blip r:embed="rId4"/>
              </a:buBlip>
              <a:defRPr sz="2200" b="1">
                <a:latin typeface="Arial"/>
                <a:ea typeface="Arial"/>
                <a:cs typeface="Arial"/>
                <a:sym typeface="Arial"/>
              </a:defRPr>
            </a:lvl1pPr>
          </a:lstStyle>
          <a:p>
            <a:r>
              <a:rPr dirty="0" err="1"/>
              <a:t>세포</a:t>
            </a:r>
            <a:r>
              <a:rPr dirty="0"/>
              <a:t> </a:t>
            </a:r>
            <a:r>
              <a:rPr dirty="0" err="1"/>
              <a:t>산소</a:t>
            </a:r>
            <a:r>
              <a:rPr dirty="0"/>
              <a:t> </a:t>
            </a:r>
            <a:r>
              <a:rPr dirty="0" err="1"/>
              <a:t>결핍</a:t>
            </a:r>
            <a:r>
              <a:rPr dirty="0"/>
              <a:t>       </a:t>
            </a:r>
            <a:r>
              <a:rPr dirty="0" err="1"/>
              <a:t>세포</a:t>
            </a:r>
            <a:r>
              <a:rPr dirty="0"/>
              <a:t> </a:t>
            </a:r>
            <a:r>
              <a:rPr dirty="0" err="1"/>
              <a:t>기능</a:t>
            </a:r>
            <a:r>
              <a:rPr dirty="0"/>
              <a:t> </a:t>
            </a:r>
            <a:r>
              <a:rPr dirty="0" err="1"/>
              <a:t>상실</a:t>
            </a:r>
            <a:r>
              <a:rPr dirty="0"/>
              <a:t> e.g. </a:t>
            </a:r>
            <a:r>
              <a:rPr dirty="0" err="1"/>
              <a:t>나트륨</a:t>
            </a:r>
            <a:r>
              <a:rPr dirty="0"/>
              <a:t> </a:t>
            </a:r>
            <a:r>
              <a:rPr dirty="0" err="1"/>
              <a:t>조절</a:t>
            </a:r>
            <a:r>
              <a:rPr dirty="0"/>
              <a:t> </a:t>
            </a:r>
            <a:r>
              <a:rPr dirty="0" err="1"/>
              <a:t>실패</a:t>
            </a:r>
            <a:endParaRPr dirty="0"/>
          </a:p>
        </p:txBody>
      </p:sp>
      <p:sp>
        <p:nvSpPr>
          <p:cNvPr id="65" name="제목 1"/>
          <p:cNvSpPr txBox="1"/>
          <p:nvPr/>
        </p:nvSpPr>
        <p:spPr>
          <a:xfrm>
            <a:off x="766140" y="4931739"/>
            <a:ext cx="7726020"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20842" indent="-320842">
              <a:spcBef>
                <a:spcPts val="700"/>
              </a:spcBef>
              <a:buSzPct val="60000"/>
              <a:buBlip>
                <a:blip r:embed="rId4"/>
              </a:buBlip>
              <a:defRPr sz="2200" b="1">
                <a:latin typeface="Arial"/>
                <a:ea typeface="Arial"/>
                <a:cs typeface="Arial"/>
                <a:sym typeface="Arial"/>
              </a:defRPr>
            </a:lvl1pPr>
          </a:lstStyle>
          <a:p>
            <a:r>
              <a:t>여러 부작용 발생 e.g. 부종</a:t>
            </a:r>
          </a:p>
        </p:txBody>
      </p:sp>
      <p:sp>
        <p:nvSpPr>
          <p:cNvPr id="66" name="Arrow"/>
          <p:cNvSpPr/>
          <p:nvPr/>
        </p:nvSpPr>
        <p:spPr>
          <a:xfrm>
            <a:off x="6066160" y="3788683"/>
            <a:ext cx="396281" cy="218237"/>
          </a:xfrm>
          <a:prstGeom prst="rightArrow">
            <a:avLst>
              <a:gd name="adj1" fmla="val 32000"/>
              <a:gd name="adj2" fmla="val 104773"/>
            </a:avLst>
          </a:prstGeom>
          <a:solidFill>
            <a:srgbClr val="FFFFFF"/>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67" name="Arrow"/>
          <p:cNvSpPr/>
          <p:nvPr/>
        </p:nvSpPr>
        <p:spPr>
          <a:xfrm>
            <a:off x="3045455" y="4440396"/>
            <a:ext cx="396281" cy="218236"/>
          </a:xfrm>
          <a:prstGeom prst="rightArrow">
            <a:avLst>
              <a:gd name="adj1" fmla="val 32000"/>
              <a:gd name="adj2" fmla="val 104773"/>
            </a:avLst>
          </a:prstGeom>
          <a:solidFill>
            <a:srgbClr val="FFFFFF"/>
          </a:solidFill>
          <a:ln w="12700">
            <a:miter lim="400000"/>
          </a:ln>
          <a:effectLst>
            <a:outerShdw blurRad="38100" dist="23000" dir="5400000" rotWithShape="0">
              <a:srgbClr val="000000">
                <a:alpha val="35000"/>
              </a:srgbClr>
            </a:outerShdw>
          </a:effectLst>
        </p:spPr>
        <p:txBody>
          <a:bodyPr lIns="45719" rIns="45719" anchor="ctr"/>
          <a:lstStyle/>
          <a:p>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1" name="download.png" descr="download.png"/>
          <p:cNvPicPr>
            <a:picLocks noChangeAspect="1"/>
          </p:cNvPicPr>
          <p:nvPr/>
        </p:nvPicPr>
        <p:blipFill>
          <a:blip r:embed="rId3">
            <a:extLst/>
          </a:blip>
          <a:stretch>
            <a:fillRect/>
          </a:stretch>
        </p:blipFill>
        <p:spPr>
          <a:xfrm>
            <a:off x="1865722" y="1091426"/>
            <a:ext cx="5768814" cy="5647182"/>
          </a:xfrm>
          <a:prstGeom prst="rect">
            <a:avLst/>
          </a:prstGeom>
          <a:ln w="12700">
            <a:miter lim="400000"/>
          </a:ln>
        </p:spPr>
      </p:pic>
      <p:sp>
        <p:nvSpPr>
          <p:cNvPr id="72" name="Rectangle 17"/>
          <p:cNvSpPr txBox="1">
            <a:spLocks noGrp="1"/>
          </p:cNvSpPr>
          <p:nvPr>
            <p:ph type="sldNum" sz="quarter" idx="2"/>
          </p:nvPr>
        </p:nvSpPr>
        <p:spPr>
          <a:xfrm>
            <a:off x="4888706"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800">
                <a:ln w="9525">
                  <a:solidFill>
                    <a:srgbClr val="FFFFFF">
                      <a:alpha val="0"/>
                    </a:srgbClr>
                  </a:solidFill>
                </a:ln>
                <a:solidFill>
                  <a:srgbClr val="262626"/>
                </a:solidFill>
                <a:latin typeface="Arial"/>
                <a:ea typeface="Arial"/>
                <a:cs typeface="Arial"/>
                <a:sym typeface="Arial"/>
              </a:defRPr>
            </a:lvl1pPr>
          </a:lstStyle>
          <a:p>
            <a:fld id="{86CB4B4D-7CA3-9044-876B-883B54F8677D}" type="slidenum">
              <a:t>5</a:t>
            </a:fld>
            <a:endParaRPr/>
          </a:p>
        </p:txBody>
      </p:sp>
      <p:sp>
        <p:nvSpPr>
          <p:cNvPr id="73" name="제목 1"/>
          <p:cNvSpPr txBox="1">
            <a:spLocks noGrp="1"/>
          </p:cNvSpPr>
          <p:nvPr>
            <p:ph type="title"/>
          </p:nvPr>
        </p:nvSpPr>
        <p:spPr>
          <a:xfrm>
            <a:off x="271556" y="376111"/>
            <a:ext cx="7726020" cy="554000"/>
          </a:xfrm>
          <a:prstGeom prst="rect">
            <a:avLst/>
          </a:prstGeom>
        </p:spPr>
        <p:txBody>
          <a:bodyPr>
            <a:normAutofit fontScale="90000"/>
          </a:bodyPr>
          <a:lstStyle>
            <a:lvl1pPr defTabSz="630936">
              <a:defRPr sz="3036" spc="-207">
                <a:ln w="4534">
                  <a:solidFill>
                    <a:srgbClr val="012E54">
                      <a:alpha val="0"/>
                    </a:srgbClr>
                  </a:solidFill>
                </a:ln>
              </a:defRPr>
            </a:lvl1pPr>
          </a:lstStyle>
          <a:p>
            <a:r>
              <a:t>문제점 인식</a:t>
            </a:r>
          </a:p>
        </p:txBody>
      </p:sp>
      <p:sp>
        <p:nvSpPr>
          <p:cNvPr id="74" name="제목 1"/>
          <p:cNvSpPr txBox="1"/>
          <p:nvPr/>
        </p:nvSpPr>
        <p:spPr>
          <a:xfrm>
            <a:off x="3764056" y="5987241"/>
            <a:ext cx="7726020"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defTabSz="630936">
              <a:defRPr sz="3036" spc="-207">
                <a:ln w="4534">
                  <a:solidFill>
                    <a:srgbClr val="FFFFFF"/>
                  </a:solidFill>
                </a:ln>
                <a:solidFill>
                  <a:srgbClr val="FFFFFF"/>
                </a:solidFill>
                <a:latin typeface="Arial"/>
                <a:ea typeface="Arial"/>
                <a:cs typeface="Arial"/>
                <a:sym typeface="Arial"/>
              </a:defRPr>
            </a:lvl1pPr>
          </a:lstStyle>
          <a:p>
            <a:r>
              <a:t>부종을 찾아보세요.</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327135"/>
            <a:ext cx="9893300" cy="5535487"/>
          </a:xfrm>
          <a:prstGeom prst="rect">
            <a:avLst/>
          </a:prstGeom>
        </p:spPr>
      </p:pic>
      <p:sp>
        <p:nvSpPr>
          <p:cNvPr id="79" name="문제점 인식"/>
          <p:cNvSpPr txBox="1">
            <a:spLocks noGrp="1"/>
          </p:cNvSpPr>
          <p:nvPr>
            <p:ph type="title"/>
          </p:nvPr>
        </p:nvSpPr>
        <p:spPr>
          <a:prstGeom prst="rect">
            <a:avLst/>
          </a:prstGeom>
        </p:spPr>
        <p:txBody>
          <a:bodyPr>
            <a:normAutofit fontScale="90000"/>
          </a:bodyPr>
          <a:lstStyle>
            <a:lvl1pPr defTabSz="630936">
              <a:defRPr sz="3036" spc="-207">
                <a:ln w="4534">
                  <a:solidFill>
                    <a:srgbClr val="012E54">
                      <a:alpha val="0"/>
                    </a:srgbClr>
                  </a:solidFill>
                </a:ln>
              </a:defRPr>
            </a:lvl1pPr>
          </a:lstStyle>
          <a:p>
            <a:r>
              <a:t>문제점 인식</a:t>
            </a:r>
          </a:p>
        </p:txBody>
      </p:sp>
      <p:sp>
        <p:nvSpPr>
          <p:cNvPr id="80" name="제목 1"/>
          <p:cNvSpPr txBox="1"/>
          <p:nvPr/>
        </p:nvSpPr>
        <p:spPr>
          <a:xfrm>
            <a:off x="375879" y="3142336"/>
            <a:ext cx="8866640"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Autofit/>
          </a:bodyPr>
          <a:lstStyle/>
          <a:p>
            <a:pPr defTabSz="182880">
              <a:lnSpc>
                <a:spcPts val="2800"/>
              </a:lnSpc>
              <a:spcBef>
                <a:spcPts val="100"/>
              </a:spcBef>
              <a:defRPr sz="1480">
                <a:solidFill>
                  <a:srgbClr val="6699CC"/>
                </a:solidFill>
                <a:latin typeface="NanumGothic Bold"/>
                <a:ea typeface="NanumGothic Bold"/>
                <a:cs typeface="NanumGothic Bold"/>
                <a:sym typeface="NanumGothic Bold"/>
              </a:defRPr>
            </a:pPr>
            <a:r>
              <a:rPr sz="2400" b="1" dirty="0">
                <a:solidFill>
                  <a:schemeClr val="tx1"/>
                </a:solidFill>
              </a:rPr>
              <a:t>MRI </a:t>
            </a:r>
            <a:r>
              <a:rPr sz="2400" b="1" dirty="0" err="1">
                <a:solidFill>
                  <a:schemeClr val="tx1"/>
                </a:solidFill>
              </a:rPr>
              <a:t>급여화로</a:t>
            </a:r>
            <a:r>
              <a:rPr sz="2400" b="1" dirty="0">
                <a:solidFill>
                  <a:schemeClr val="tx1"/>
                </a:solidFill>
              </a:rPr>
              <a:t> </a:t>
            </a:r>
            <a:r>
              <a:rPr sz="2400" b="1" dirty="0" err="1">
                <a:solidFill>
                  <a:schemeClr val="tx1"/>
                </a:solidFill>
              </a:rPr>
              <a:t>치솟는</a:t>
            </a:r>
            <a:r>
              <a:rPr sz="2400" b="1" dirty="0">
                <a:solidFill>
                  <a:schemeClr val="tx1"/>
                </a:solidFill>
              </a:rPr>
              <a:t> </a:t>
            </a:r>
            <a:r>
              <a:rPr sz="2400" b="1" dirty="0" err="1">
                <a:solidFill>
                  <a:schemeClr val="tx1"/>
                </a:solidFill>
              </a:rPr>
              <a:t>영상의학과</a:t>
            </a:r>
            <a:r>
              <a:rPr sz="2400" b="1" dirty="0">
                <a:solidFill>
                  <a:schemeClr val="tx1"/>
                </a:solidFill>
              </a:rPr>
              <a:t> </a:t>
            </a:r>
            <a:r>
              <a:rPr sz="2400" b="1" dirty="0" err="1">
                <a:solidFill>
                  <a:schemeClr val="tx1"/>
                </a:solidFill>
              </a:rPr>
              <a:t>몸값</a:t>
            </a:r>
            <a:r>
              <a:rPr sz="2400" b="1" dirty="0">
                <a:solidFill>
                  <a:schemeClr val="tx1"/>
                </a:solidFill>
              </a:rPr>
              <a:t>, </a:t>
            </a:r>
            <a:r>
              <a:rPr sz="2400" b="1" dirty="0" err="1">
                <a:solidFill>
                  <a:schemeClr val="tx1"/>
                </a:solidFill>
              </a:rPr>
              <a:t>연봉</a:t>
            </a:r>
            <a:r>
              <a:rPr sz="2400" b="1" dirty="0">
                <a:solidFill>
                  <a:schemeClr val="tx1"/>
                </a:solidFill>
              </a:rPr>
              <a:t> 3억 5000만원까지</a:t>
            </a:r>
          </a:p>
          <a:p>
            <a:pPr defTabSz="182880">
              <a:lnSpc>
                <a:spcPts val="2500"/>
              </a:lnSpc>
              <a:defRPr sz="1480">
                <a:solidFill>
                  <a:srgbClr val="333333"/>
                </a:solidFill>
                <a:latin typeface="NanumGothic Bold"/>
                <a:ea typeface="NanumGothic Bold"/>
                <a:cs typeface="NanumGothic Bold"/>
                <a:sym typeface="NanumGothic Bold"/>
              </a:defRPr>
            </a:pPr>
            <a:r>
              <a:rPr sz="2400" b="1" dirty="0" err="1">
                <a:solidFill>
                  <a:schemeClr val="tx1"/>
                </a:solidFill>
              </a:rPr>
              <a:t>개원시장으로</a:t>
            </a:r>
            <a:r>
              <a:rPr sz="2400" b="1" dirty="0">
                <a:solidFill>
                  <a:schemeClr val="tx1"/>
                </a:solidFill>
              </a:rPr>
              <a:t> </a:t>
            </a:r>
            <a:r>
              <a:rPr sz="2400" b="1" dirty="0" err="1">
                <a:solidFill>
                  <a:schemeClr val="tx1"/>
                </a:solidFill>
              </a:rPr>
              <a:t>이탈</a:t>
            </a:r>
            <a:r>
              <a:rPr sz="2400" b="1" dirty="0">
                <a:solidFill>
                  <a:schemeClr val="tx1"/>
                </a:solidFill>
              </a:rPr>
              <a:t> </a:t>
            </a:r>
            <a:r>
              <a:rPr sz="2400" b="1" dirty="0" err="1">
                <a:solidFill>
                  <a:schemeClr val="tx1"/>
                </a:solidFill>
              </a:rPr>
              <a:t>늘고</a:t>
            </a:r>
            <a:r>
              <a:rPr sz="2400" b="1" dirty="0">
                <a:solidFill>
                  <a:schemeClr val="tx1"/>
                </a:solidFill>
              </a:rPr>
              <a:t> </a:t>
            </a:r>
            <a:r>
              <a:rPr sz="2400" b="1" dirty="0" err="1">
                <a:solidFill>
                  <a:schemeClr val="tx1"/>
                </a:solidFill>
              </a:rPr>
              <a:t>대학병원은</a:t>
            </a:r>
            <a:r>
              <a:rPr sz="2400" b="1" dirty="0">
                <a:solidFill>
                  <a:schemeClr val="tx1"/>
                </a:solidFill>
              </a:rPr>
              <a:t> </a:t>
            </a:r>
            <a:r>
              <a:rPr sz="2400" b="1" dirty="0" err="1">
                <a:solidFill>
                  <a:schemeClr val="tx1"/>
                </a:solidFill>
              </a:rPr>
              <a:t>인력난</a:t>
            </a:r>
            <a:r>
              <a:rPr sz="2400" b="1" dirty="0">
                <a:solidFill>
                  <a:schemeClr val="tx1"/>
                </a:solidFill>
              </a:rPr>
              <a:t>...</a:t>
            </a:r>
            <a:r>
              <a:rPr sz="2400" b="1" dirty="0" err="1">
                <a:solidFill>
                  <a:schemeClr val="tx1"/>
                </a:solidFill>
              </a:rPr>
              <a:t>검사건수</a:t>
            </a:r>
            <a:r>
              <a:rPr sz="2400" b="1" dirty="0">
                <a:solidFill>
                  <a:schemeClr val="tx1"/>
                </a:solidFill>
              </a:rPr>
              <a:t> 60% </a:t>
            </a:r>
            <a:r>
              <a:rPr sz="2400" b="1" dirty="0" err="1">
                <a:solidFill>
                  <a:schemeClr val="tx1"/>
                </a:solidFill>
              </a:rPr>
              <a:t>증가에</a:t>
            </a:r>
            <a:r>
              <a:rPr sz="2400" b="1" dirty="0">
                <a:solidFill>
                  <a:schemeClr val="tx1"/>
                </a:solidFill>
              </a:rPr>
              <a:t> </a:t>
            </a:r>
            <a:r>
              <a:rPr sz="2400" b="1" dirty="0" err="1">
                <a:solidFill>
                  <a:schemeClr val="tx1"/>
                </a:solidFill>
              </a:rPr>
              <a:t>판독량</a:t>
            </a:r>
            <a:r>
              <a:rPr sz="2400" b="1" dirty="0">
                <a:solidFill>
                  <a:schemeClr val="tx1"/>
                </a:solidFill>
              </a:rPr>
              <a:t> </a:t>
            </a:r>
            <a:r>
              <a:rPr sz="2400" b="1" dirty="0" err="1">
                <a:solidFill>
                  <a:schemeClr val="tx1"/>
                </a:solidFill>
              </a:rPr>
              <a:t>폭증</a:t>
            </a:r>
            <a:r>
              <a:rPr sz="2400" b="1" dirty="0">
                <a:solidFill>
                  <a:schemeClr val="tx1"/>
                </a:solidFill>
              </a:rPr>
              <a:t>, </a:t>
            </a:r>
            <a:r>
              <a:rPr sz="2400" b="1" dirty="0" err="1">
                <a:solidFill>
                  <a:schemeClr val="tx1"/>
                </a:solidFill>
              </a:rPr>
              <a:t>업무</a:t>
            </a:r>
            <a:r>
              <a:rPr sz="2400" b="1" dirty="0">
                <a:solidFill>
                  <a:schemeClr val="tx1"/>
                </a:solidFill>
              </a:rPr>
              <a:t> </a:t>
            </a:r>
            <a:r>
              <a:rPr sz="2400" b="1" dirty="0" err="1">
                <a:solidFill>
                  <a:schemeClr val="tx1"/>
                </a:solidFill>
              </a:rPr>
              <a:t>과부화</a:t>
            </a:r>
            <a:r>
              <a:rPr sz="2400" b="1" dirty="0">
                <a:solidFill>
                  <a:schemeClr val="tx1"/>
                </a:solidFill>
              </a:rPr>
              <a:t> </a:t>
            </a:r>
            <a:r>
              <a:rPr sz="2400" b="1" dirty="0" err="1">
                <a:solidFill>
                  <a:schemeClr val="tx1"/>
                </a:solidFill>
              </a:rPr>
              <a:t>호소</a:t>
            </a:r>
            <a:endParaRPr sz="2400" b="1" dirty="0">
              <a:solidFill>
                <a:schemeClr val="tx1"/>
              </a:solidFill>
            </a:endParaRPr>
          </a:p>
        </p:txBody>
      </p:sp>
      <p:sp>
        <p:nvSpPr>
          <p:cNvPr id="81" name="기사입력시간 20.01.10 07:20 | 최종 업데이트 20.01.10 09:51"/>
          <p:cNvSpPr txBox="1"/>
          <p:nvPr/>
        </p:nvSpPr>
        <p:spPr>
          <a:xfrm>
            <a:off x="5488891" y="1528511"/>
            <a:ext cx="4404409" cy="395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2800"/>
              </a:lnSpc>
              <a:defRPr sz="1200">
                <a:solidFill>
                  <a:srgbClr val="666666"/>
                </a:solidFill>
                <a:latin typeface="나눔고딕"/>
                <a:ea typeface="나눔고딕"/>
                <a:cs typeface="나눔고딕"/>
                <a:sym typeface="나눔고딕"/>
              </a:defRPr>
            </a:lvl1pPr>
          </a:lstStyle>
          <a:p>
            <a:r>
              <a:rPr b="1" dirty="0" err="1">
                <a:solidFill>
                  <a:schemeClr val="tx1"/>
                </a:solidFill>
              </a:rPr>
              <a:t>기사입력시간</a:t>
            </a:r>
            <a:r>
              <a:rPr b="1" dirty="0">
                <a:solidFill>
                  <a:schemeClr val="tx1"/>
                </a:solidFill>
              </a:rPr>
              <a:t> 20.01.10 07:20 | </a:t>
            </a:r>
            <a:r>
              <a:rPr b="1" dirty="0" err="1">
                <a:solidFill>
                  <a:schemeClr val="tx1"/>
                </a:solidFill>
              </a:rPr>
              <a:t>최종</a:t>
            </a:r>
            <a:r>
              <a:rPr b="1" dirty="0">
                <a:solidFill>
                  <a:schemeClr val="tx1"/>
                </a:solidFill>
              </a:rPr>
              <a:t> </a:t>
            </a:r>
            <a:r>
              <a:rPr b="1" dirty="0" err="1">
                <a:solidFill>
                  <a:schemeClr val="tx1"/>
                </a:solidFill>
              </a:rPr>
              <a:t>업데이트</a:t>
            </a:r>
            <a:r>
              <a:rPr b="1" dirty="0">
                <a:solidFill>
                  <a:schemeClr val="tx1"/>
                </a:solidFill>
              </a:rPr>
              <a:t> 20.01.10 09:51</a:t>
            </a:r>
          </a:p>
        </p:txBody>
      </p:sp>
      <p:sp>
        <p:nvSpPr>
          <p:cNvPr id="82" name="사진=MedicalNewsToday"/>
          <p:cNvSpPr txBox="1"/>
          <p:nvPr/>
        </p:nvSpPr>
        <p:spPr>
          <a:xfrm>
            <a:off x="-37643" y="6619533"/>
            <a:ext cx="1882192"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2800"/>
              </a:lnSpc>
              <a:defRPr sz="1200">
                <a:solidFill>
                  <a:srgbClr val="A9A9A9"/>
                </a:solidFill>
                <a:latin typeface="나눔고딕"/>
                <a:ea typeface="나눔고딕"/>
                <a:cs typeface="나눔고딕"/>
                <a:sym typeface="나눔고딕"/>
              </a:defRPr>
            </a:lvl1pPr>
          </a:lstStyle>
          <a:p>
            <a:r>
              <a:t>사진=MedicalNewsToday </a:t>
            </a:r>
          </a:p>
        </p:txBody>
      </p:sp>
      <p:sp>
        <p:nvSpPr>
          <p:cNvPr id="83" name="B대학병원 원장은 “영상의학과 검사수는 많은데 사람을 뽑기 어렵다 보니 환자들의 검사 대기는 오히려 늘어나고 만족도는 떨어진다&quot;라며 &quot;판독량이 많고 업무 과부하가 생기면서 자칫 오진 가능성도 우려된다&quot;고 말했다."/>
          <p:cNvSpPr txBox="1"/>
          <p:nvPr/>
        </p:nvSpPr>
        <p:spPr>
          <a:xfrm>
            <a:off x="281109" y="4159809"/>
            <a:ext cx="9183179" cy="15542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457200">
              <a:lnSpc>
                <a:spcPts val="3800"/>
              </a:lnSpc>
              <a:defRPr sz="1600">
                <a:solidFill>
                  <a:srgbClr val="666666"/>
                </a:solidFill>
                <a:latin typeface="NanumGothic Bold"/>
                <a:ea typeface="NanumGothic Bold"/>
                <a:cs typeface="NanumGothic Bold"/>
                <a:sym typeface="NanumGothic Bold"/>
              </a:defRPr>
            </a:lvl1pPr>
          </a:lstStyle>
          <a:p>
            <a:r>
              <a:rPr sz="2000" b="1" dirty="0" err="1">
                <a:solidFill>
                  <a:schemeClr val="tx1"/>
                </a:solidFill>
              </a:rPr>
              <a:t>B대학병원</a:t>
            </a:r>
            <a:r>
              <a:rPr sz="2000" b="1" dirty="0">
                <a:solidFill>
                  <a:schemeClr val="tx1"/>
                </a:solidFill>
              </a:rPr>
              <a:t> </a:t>
            </a:r>
            <a:r>
              <a:rPr sz="2000" b="1" dirty="0" err="1">
                <a:solidFill>
                  <a:schemeClr val="tx1"/>
                </a:solidFill>
              </a:rPr>
              <a:t>원장은</a:t>
            </a:r>
            <a:r>
              <a:rPr sz="2000" b="1" dirty="0">
                <a:solidFill>
                  <a:schemeClr val="tx1"/>
                </a:solidFill>
              </a:rPr>
              <a:t> “</a:t>
            </a:r>
            <a:r>
              <a:rPr sz="2000" b="1" dirty="0" err="1">
                <a:solidFill>
                  <a:schemeClr val="tx1"/>
                </a:solidFill>
              </a:rPr>
              <a:t>영상의학과</a:t>
            </a:r>
            <a:r>
              <a:rPr sz="2000" b="1" dirty="0">
                <a:solidFill>
                  <a:schemeClr val="tx1"/>
                </a:solidFill>
              </a:rPr>
              <a:t> </a:t>
            </a:r>
            <a:r>
              <a:rPr sz="2000" b="1" dirty="0" err="1">
                <a:solidFill>
                  <a:schemeClr val="tx1"/>
                </a:solidFill>
              </a:rPr>
              <a:t>검사수는</a:t>
            </a:r>
            <a:r>
              <a:rPr sz="2000" b="1" dirty="0">
                <a:solidFill>
                  <a:schemeClr val="tx1"/>
                </a:solidFill>
              </a:rPr>
              <a:t> </a:t>
            </a:r>
            <a:r>
              <a:rPr sz="2000" b="1" dirty="0" err="1">
                <a:solidFill>
                  <a:schemeClr val="tx1"/>
                </a:solidFill>
              </a:rPr>
              <a:t>많은데</a:t>
            </a:r>
            <a:r>
              <a:rPr sz="2000" b="1" dirty="0">
                <a:solidFill>
                  <a:schemeClr val="tx1"/>
                </a:solidFill>
              </a:rPr>
              <a:t> </a:t>
            </a:r>
            <a:r>
              <a:rPr sz="2000" b="1" dirty="0" err="1">
                <a:solidFill>
                  <a:schemeClr val="tx1"/>
                </a:solidFill>
              </a:rPr>
              <a:t>사람을</a:t>
            </a:r>
            <a:r>
              <a:rPr sz="2000" b="1" dirty="0">
                <a:solidFill>
                  <a:schemeClr val="tx1"/>
                </a:solidFill>
              </a:rPr>
              <a:t> </a:t>
            </a:r>
            <a:r>
              <a:rPr sz="2000" b="1" dirty="0" err="1">
                <a:solidFill>
                  <a:schemeClr val="tx1"/>
                </a:solidFill>
              </a:rPr>
              <a:t>뽑기</a:t>
            </a:r>
            <a:r>
              <a:rPr sz="2000" b="1" dirty="0">
                <a:solidFill>
                  <a:schemeClr val="tx1"/>
                </a:solidFill>
              </a:rPr>
              <a:t> </a:t>
            </a:r>
            <a:r>
              <a:rPr sz="2000" b="1" dirty="0" err="1">
                <a:solidFill>
                  <a:schemeClr val="tx1"/>
                </a:solidFill>
              </a:rPr>
              <a:t>어렵다</a:t>
            </a:r>
            <a:r>
              <a:rPr sz="2000" b="1" dirty="0">
                <a:solidFill>
                  <a:schemeClr val="tx1"/>
                </a:solidFill>
              </a:rPr>
              <a:t> </a:t>
            </a:r>
            <a:r>
              <a:rPr sz="2000" b="1" dirty="0" err="1">
                <a:solidFill>
                  <a:schemeClr val="tx1"/>
                </a:solidFill>
              </a:rPr>
              <a:t>보니</a:t>
            </a:r>
            <a:r>
              <a:rPr sz="2000" b="1" dirty="0">
                <a:solidFill>
                  <a:schemeClr val="tx1"/>
                </a:solidFill>
              </a:rPr>
              <a:t> </a:t>
            </a:r>
            <a:r>
              <a:rPr sz="2000" b="1" dirty="0" err="1">
                <a:solidFill>
                  <a:schemeClr val="tx1"/>
                </a:solidFill>
              </a:rPr>
              <a:t>환자들의</a:t>
            </a:r>
            <a:r>
              <a:rPr sz="2000" b="1" dirty="0">
                <a:solidFill>
                  <a:schemeClr val="tx1"/>
                </a:solidFill>
              </a:rPr>
              <a:t> </a:t>
            </a:r>
            <a:r>
              <a:rPr sz="2000" b="1" dirty="0" err="1">
                <a:solidFill>
                  <a:schemeClr val="tx1"/>
                </a:solidFill>
              </a:rPr>
              <a:t>검사</a:t>
            </a:r>
            <a:r>
              <a:rPr sz="2000" b="1" dirty="0">
                <a:solidFill>
                  <a:schemeClr val="tx1"/>
                </a:solidFill>
              </a:rPr>
              <a:t> </a:t>
            </a:r>
            <a:r>
              <a:rPr sz="2000" b="1" dirty="0" err="1">
                <a:solidFill>
                  <a:schemeClr val="tx1"/>
                </a:solidFill>
              </a:rPr>
              <a:t>대기는</a:t>
            </a:r>
            <a:r>
              <a:rPr sz="2000" b="1" dirty="0">
                <a:solidFill>
                  <a:schemeClr val="tx1"/>
                </a:solidFill>
              </a:rPr>
              <a:t> </a:t>
            </a:r>
            <a:r>
              <a:rPr sz="2000" b="1" dirty="0" err="1">
                <a:solidFill>
                  <a:schemeClr val="tx1"/>
                </a:solidFill>
              </a:rPr>
              <a:t>오히려</a:t>
            </a:r>
            <a:r>
              <a:rPr sz="2000" b="1" dirty="0">
                <a:solidFill>
                  <a:schemeClr val="tx1"/>
                </a:solidFill>
              </a:rPr>
              <a:t> </a:t>
            </a:r>
            <a:r>
              <a:rPr sz="2000" b="1" dirty="0" err="1">
                <a:solidFill>
                  <a:schemeClr val="tx1"/>
                </a:solidFill>
              </a:rPr>
              <a:t>늘어나고</a:t>
            </a:r>
            <a:r>
              <a:rPr sz="2000" b="1" dirty="0">
                <a:solidFill>
                  <a:schemeClr val="tx1"/>
                </a:solidFill>
              </a:rPr>
              <a:t> </a:t>
            </a:r>
            <a:r>
              <a:rPr sz="2000" b="1" dirty="0" err="1">
                <a:solidFill>
                  <a:schemeClr val="tx1"/>
                </a:solidFill>
              </a:rPr>
              <a:t>만족도는</a:t>
            </a:r>
            <a:r>
              <a:rPr sz="2000" b="1" dirty="0">
                <a:solidFill>
                  <a:schemeClr val="tx1"/>
                </a:solidFill>
              </a:rPr>
              <a:t> </a:t>
            </a:r>
            <a:r>
              <a:rPr sz="2000" b="1" dirty="0" err="1">
                <a:solidFill>
                  <a:schemeClr val="tx1"/>
                </a:solidFill>
              </a:rPr>
              <a:t>떨어진다"라며</a:t>
            </a:r>
            <a:r>
              <a:rPr sz="2000" b="1" dirty="0">
                <a:solidFill>
                  <a:schemeClr val="tx1"/>
                </a:solidFill>
              </a:rPr>
              <a:t> "</a:t>
            </a:r>
            <a:r>
              <a:rPr sz="2000" b="1" dirty="0" err="1">
                <a:solidFill>
                  <a:schemeClr val="tx1"/>
                </a:solidFill>
              </a:rPr>
              <a:t>판독량이</a:t>
            </a:r>
            <a:r>
              <a:rPr sz="2000" b="1" dirty="0">
                <a:solidFill>
                  <a:schemeClr val="tx1"/>
                </a:solidFill>
              </a:rPr>
              <a:t> </a:t>
            </a:r>
            <a:r>
              <a:rPr sz="2000" b="1" dirty="0" err="1">
                <a:solidFill>
                  <a:schemeClr val="tx1"/>
                </a:solidFill>
              </a:rPr>
              <a:t>많고</a:t>
            </a:r>
            <a:r>
              <a:rPr sz="2000" b="1" dirty="0">
                <a:solidFill>
                  <a:schemeClr val="tx1"/>
                </a:solidFill>
              </a:rPr>
              <a:t> </a:t>
            </a:r>
            <a:r>
              <a:rPr sz="2000" b="1" dirty="0" err="1">
                <a:solidFill>
                  <a:schemeClr val="tx1"/>
                </a:solidFill>
              </a:rPr>
              <a:t>업무</a:t>
            </a:r>
            <a:r>
              <a:rPr sz="2000" b="1" dirty="0">
                <a:solidFill>
                  <a:schemeClr val="tx1"/>
                </a:solidFill>
              </a:rPr>
              <a:t> </a:t>
            </a:r>
            <a:r>
              <a:rPr sz="2000" b="1" dirty="0" err="1">
                <a:solidFill>
                  <a:schemeClr val="tx1"/>
                </a:solidFill>
              </a:rPr>
              <a:t>과부하가</a:t>
            </a:r>
            <a:r>
              <a:rPr sz="2000" b="1" dirty="0">
                <a:solidFill>
                  <a:schemeClr val="tx1"/>
                </a:solidFill>
              </a:rPr>
              <a:t> </a:t>
            </a:r>
            <a:r>
              <a:rPr sz="2000" b="1" dirty="0" err="1">
                <a:solidFill>
                  <a:schemeClr val="tx1"/>
                </a:solidFill>
              </a:rPr>
              <a:t>생기면서</a:t>
            </a:r>
            <a:r>
              <a:rPr sz="2000" b="1" dirty="0">
                <a:solidFill>
                  <a:schemeClr val="tx1"/>
                </a:solidFill>
              </a:rPr>
              <a:t> </a:t>
            </a:r>
            <a:r>
              <a:rPr sz="2000" b="1" dirty="0" err="1">
                <a:solidFill>
                  <a:schemeClr val="tx1"/>
                </a:solidFill>
              </a:rPr>
              <a:t>자칫</a:t>
            </a:r>
            <a:r>
              <a:rPr sz="2000" b="1" dirty="0">
                <a:solidFill>
                  <a:schemeClr val="tx1"/>
                </a:solidFill>
              </a:rPr>
              <a:t> </a:t>
            </a:r>
            <a:r>
              <a:rPr sz="2000" b="1" dirty="0" err="1">
                <a:solidFill>
                  <a:schemeClr val="tx1"/>
                </a:solidFill>
              </a:rPr>
              <a:t>오진</a:t>
            </a:r>
            <a:r>
              <a:rPr sz="2000" b="1" dirty="0">
                <a:solidFill>
                  <a:schemeClr val="tx1"/>
                </a:solidFill>
              </a:rPr>
              <a:t> </a:t>
            </a:r>
            <a:r>
              <a:rPr sz="2000" b="1" dirty="0" err="1">
                <a:solidFill>
                  <a:schemeClr val="tx1"/>
                </a:solidFill>
              </a:rPr>
              <a:t>가능성도</a:t>
            </a:r>
            <a:r>
              <a:rPr sz="2000" b="1" dirty="0">
                <a:solidFill>
                  <a:schemeClr val="tx1"/>
                </a:solidFill>
              </a:rPr>
              <a:t> </a:t>
            </a:r>
            <a:r>
              <a:rPr sz="2000" b="1" dirty="0" err="1">
                <a:solidFill>
                  <a:schemeClr val="tx1"/>
                </a:solidFill>
              </a:rPr>
              <a:t>우려된다"고</a:t>
            </a:r>
            <a:r>
              <a:rPr sz="2000" b="1" dirty="0">
                <a:solidFill>
                  <a:schemeClr val="tx1"/>
                </a:solidFill>
              </a:rPr>
              <a:t> </a:t>
            </a:r>
            <a:r>
              <a:rPr sz="2000" b="1" dirty="0" err="1">
                <a:solidFill>
                  <a:schemeClr val="tx1"/>
                </a:solidFill>
              </a:rPr>
              <a:t>말했다</a:t>
            </a:r>
            <a:r>
              <a:rPr sz="2000" b="1" dirty="0">
                <a:solidFill>
                  <a:schemeClr val="tx1"/>
                </a:solidFill>
              </a:rPr>
              <a:t>.</a:t>
            </a:r>
          </a:p>
        </p:txBody>
      </p:sp>
      <p:pic>
        <p:nvPicPr>
          <p:cNvPr id="84" name="img_logo01.gif" descr="img_logo01.gif"/>
          <p:cNvPicPr>
            <a:picLocks noChangeAspect="1"/>
          </p:cNvPicPr>
          <p:nvPr/>
        </p:nvPicPr>
        <p:blipFill>
          <a:blip r:embed="rId4">
            <a:extLst/>
          </a:blip>
          <a:stretch>
            <a:fillRect/>
          </a:stretch>
        </p:blipFill>
        <p:spPr>
          <a:xfrm>
            <a:off x="203200" y="1434626"/>
            <a:ext cx="4546601" cy="546101"/>
          </a:xfrm>
          <a:prstGeom prst="rect">
            <a:avLst/>
          </a:prstGeom>
          <a:ln w="12700">
            <a:miter lim="400000"/>
          </a:ln>
        </p:spPr>
      </p:pic>
      <p:sp>
        <p:nvSpPr>
          <p:cNvPr id="85" name="Text"/>
          <p:cNvSpPr txBox="1"/>
          <p:nvPr/>
        </p:nvSpPr>
        <p:spPr>
          <a:xfrm>
            <a:off x="139700" y="2436276"/>
            <a:ext cx="127001"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457200">
              <a:lnSpc>
                <a:spcPts val="3200"/>
              </a:lnSpc>
              <a:defRPr sz="1400">
                <a:solidFill>
                  <a:srgbClr val="666666"/>
                </a:solidFill>
                <a:latin typeface="나눔고딕"/>
                <a:ea typeface="나눔고딕"/>
                <a:cs typeface="나눔고딕"/>
                <a:sym typeface="나눔고딕"/>
              </a:defRPr>
            </a:pPr>
            <a:endParaRPr/>
          </a:p>
        </p:txBody>
      </p:sp>
      <p:sp>
        <p:nvSpPr>
          <p:cNvPr id="86" name="Slide Number"/>
          <p:cNvSpPr txBox="1">
            <a:spLocks noGrp="1"/>
          </p:cNvSpPr>
          <p:nvPr>
            <p:ph type="sldNum" sz="quarter" idx="2"/>
          </p:nvPr>
        </p:nvSpPr>
        <p:spPr>
          <a:xfrm>
            <a:off x="4809199"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800"/>
            </a:lvl1pPr>
          </a:lstStyle>
          <a:p>
            <a:fld id="{86CB4B4D-7CA3-9044-876B-883B54F8677D}" type="slidenum">
              <a:t>6</a:t>
            </a:fld>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1"/>
          <p:cNvSpPr txBox="1"/>
          <p:nvPr/>
        </p:nvSpPr>
        <p:spPr>
          <a:xfrm>
            <a:off x="2215825" y="2998112"/>
            <a:ext cx="5472762" cy="8979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5000"/>
            </a:pPr>
            <a:r>
              <a:t>II. 딥러닝 솔루션</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lide Number"/>
          <p:cNvSpPr txBox="1">
            <a:spLocks noGrp="1"/>
          </p:cNvSpPr>
          <p:nvPr>
            <p:ph type="sldNum" sz="quarter" idx="2"/>
          </p:nvPr>
        </p:nvSpPr>
        <p:spPr>
          <a:xfrm>
            <a:off x="4809199"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800"/>
            </a:lvl1pPr>
          </a:lstStyle>
          <a:p>
            <a:fld id="{86CB4B4D-7CA3-9044-876B-883B54F8677D}" type="slidenum">
              <a:t>8</a:t>
            </a:fld>
            <a:endParaRPr/>
          </a:p>
        </p:txBody>
      </p:sp>
      <p:sp>
        <p:nvSpPr>
          <p:cNvPr id="91" name="딥러닝 솔루션"/>
          <p:cNvSpPr txBox="1">
            <a:spLocks noGrp="1"/>
          </p:cNvSpPr>
          <p:nvPr>
            <p:ph type="title"/>
          </p:nvPr>
        </p:nvSpPr>
        <p:spPr>
          <a:prstGeom prst="rect">
            <a:avLst/>
          </a:prstGeom>
        </p:spPr>
        <p:txBody>
          <a:bodyPr>
            <a:normAutofit fontScale="90000"/>
          </a:bodyPr>
          <a:lstStyle>
            <a:lvl1pPr defTabSz="630936">
              <a:defRPr sz="3036" spc="-207">
                <a:ln w="4534">
                  <a:solidFill>
                    <a:srgbClr val="012E54">
                      <a:alpha val="0"/>
                    </a:srgbClr>
                  </a:solidFill>
                </a:ln>
              </a:defRPr>
            </a:lvl1pPr>
          </a:lstStyle>
          <a:p>
            <a:r>
              <a:t>딥러닝 솔루션</a:t>
            </a:r>
          </a:p>
        </p:txBody>
      </p:sp>
      <p:sp>
        <p:nvSpPr>
          <p:cNvPr id="92" name="제목 1"/>
          <p:cNvSpPr txBox="1"/>
          <p:nvPr/>
        </p:nvSpPr>
        <p:spPr>
          <a:xfrm>
            <a:off x="2506756" y="3514332"/>
            <a:ext cx="6173220"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defTabSz="630936">
              <a:defRPr sz="3036" spc="-207">
                <a:ln w="4534">
                  <a:solidFill>
                    <a:srgbClr val="012E54">
                      <a:alpha val="0"/>
                    </a:srgbClr>
                  </a:solidFill>
                </a:ln>
                <a:solidFill>
                  <a:srgbClr val="262626"/>
                </a:solidFill>
                <a:latin typeface="Arial"/>
                <a:ea typeface="Arial"/>
                <a:cs typeface="Arial"/>
                <a:sym typeface="Arial"/>
              </a:defRPr>
            </a:lvl1pPr>
          </a:lstStyle>
          <a:p>
            <a:r>
              <a:t>MRI 판독의 기본은 병변 파악/분할</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Screen-Shot-2018-05-16-at-9.36.38-PM.png" descr="Screen-Shot-2018-05-16-at-9.36.38-PM.png"/>
          <p:cNvPicPr>
            <a:picLocks noChangeAspect="1"/>
          </p:cNvPicPr>
          <p:nvPr/>
        </p:nvPicPr>
        <p:blipFill>
          <a:blip r:embed="rId2">
            <a:extLst/>
          </a:blip>
          <a:stretch>
            <a:fillRect/>
          </a:stretch>
        </p:blipFill>
        <p:spPr>
          <a:xfrm>
            <a:off x="-1001217" y="1794767"/>
            <a:ext cx="10423966" cy="3558635"/>
          </a:xfrm>
          <a:prstGeom prst="rect">
            <a:avLst/>
          </a:prstGeom>
          <a:ln w="12700">
            <a:miter lim="400000"/>
          </a:ln>
        </p:spPr>
      </p:pic>
      <p:sp>
        <p:nvSpPr>
          <p:cNvPr id="95" name="Slide Number"/>
          <p:cNvSpPr txBox="1">
            <a:spLocks noGrp="1"/>
          </p:cNvSpPr>
          <p:nvPr>
            <p:ph type="sldNum" sz="quarter" idx="2"/>
          </p:nvPr>
        </p:nvSpPr>
        <p:spPr>
          <a:xfrm>
            <a:off x="4809199" y="6652553"/>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800"/>
            </a:lvl1pPr>
          </a:lstStyle>
          <a:p>
            <a:fld id="{86CB4B4D-7CA3-9044-876B-883B54F8677D}" type="slidenum">
              <a:t>9</a:t>
            </a:fld>
            <a:endParaRPr/>
          </a:p>
        </p:txBody>
      </p:sp>
      <p:sp>
        <p:nvSpPr>
          <p:cNvPr id="96" name="딥러닝 솔루션"/>
          <p:cNvSpPr txBox="1">
            <a:spLocks noGrp="1"/>
          </p:cNvSpPr>
          <p:nvPr>
            <p:ph type="title"/>
          </p:nvPr>
        </p:nvSpPr>
        <p:spPr>
          <a:prstGeom prst="rect">
            <a:avLst/>
          </a:prstGeom>
        </p:spPr>
        <p:txBody>
          <a:bodyPr>
            <a:normAutofit fontScale="90000"/>
          </a:bodyPr>
          <a:lstStyle>
            <a:lvl1pPr defTabSz="630936">
              <a:defRPr sz="3036" spc="-207">
                <a:ln w="4534">
                  <a:solidFill>
                    <a:srgbClr val="012E54">
                      <a:alpha val="0"/>
                    </a:srgbClr>
                  </a:solidFill>
                </a:ln>
              </a:defRPr>
            </a:lvl1pPr>
          </a:lstStyle>
          <a:p>
            <a:r>
              <a:t>딥러닝 솔루션</a:t>
            </a:r>
          </a:p>
        </p:txBody>
      </p:sp>
      <p:sp>
        <p:nvSpPr>
          <p:cNvPr id="97" name="제목 1"/>
          <p:cNvSpPr txBox="1"/>
          <p:nvPr/>
        </p:nvSpPr>
        <p:spPr>
          <a:xfrm>
            <a:off x="2811556" y="1414817"/>
            <a:ext cx="7726020" cy="55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lnSpcReduction="10000"/>
          </a:bodyPr>
          <a:lstStyle>
            <a:lvl1pPr defTabSz="694944">
              <a:defRPr sz="3343" spc="-228">
                <a:ln w="5501">
                  <a:solidFill>
                    <a:srgbClr val="012E54">
                      <a:alpha val="0"/>
                    </a:srgbClr>
                  </a:solidFill>
                </a:ln>
                <a:solidFill>
                  <a:srgbClr val="262626"/>
                </a:solidFill>
                <a:latin typeface="Arial"/>
                <a:ea typeface="Arial"/>
                <a:cs typeface="Arial"/>
                <a:sym typeface="Arial"/>
              </a:defRPr>
            </a:lvl1pPr>
          </a:lstStyle>
          <a:p>
            <a:r>
              <a:t>Semantic Segmentation</a:t>
            </a:r>
          </a:p>
        </p:txBody>
      </p:sp>
      <p:sp>
        <p:nvSpPr>
          <p:cNvPr id="98" name="Semantic segmentation은 이미지 내에 있는 물체들을 의미 있는 단위로 분할해내는 것입니다.…"/>
          <p:cNvSpPr txBox="1"/>
          <p:nvPr/>
        </p:nvSpPr>
        <p:spPr>
          <a:xfrm>
            <a:off x="1064998" y="5423538"/>
            <a:ext cx="8684683"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pc="-122">
                <a:ln w="3896">
                  <a:solidFill>
                    <a:srgbClr val="012E54">
                      <a:alpha val="0"/>
                    </a:srgbClr>
                  </a:solidFill>
                </a:ln>
                <a:solidFill>
                  <a:srgbClr val="262626"/>
                </a:solidFill>
                <a:latin typeface="Arial"/>
                <a:ea typeface="Arial"/>
                <a:cs typeface="Arial"/>
                <a:sym typeface="Arial"/>
              </a:defRPr>
            </a:pPr>
            <a:r>
              <a:rPr dirty="0">
                <a:solidFill>
                  <a:schemeClr val="tx1"/>
                </a:solidFill>
              </a:rPr>
              <a:t>Semantic </a:t>
            </a:r>
            <a:r>
              <a:rPr dirty="0" err="1">
                <a:solidFill>
                  <a:schemeClr val="tx1"/>
                </a:solidFill>
              </a:rPr>
              <a:t>segmentation은</a:t>
            </a:r>
            <a:r>
              <a:rPr dirty="0">
                <a:solidFill>
                  <a:schemeClr val="tx1"/>
                </a:solidFill>
              </a:rPr>
              <a:t> </a:t>
            </a:r>
            <a:r>
              <a:rPr dirty="0" err="1">
                <a:solidFill>
                  <a:schemeClr val="tx1"/>
                </a:solidFill>
              </a:rPr>
              <a:t>이미지</a:t>
            </a:r>
            <a:r>
              <a:rPr dirty="0">
                <a:solidFill>
                  <a:schemeClr val="tx1"/>
                </a:solidFill>
              </a:rPr>
              <a:t> </a:t>
            </a:r>
            <a:r>
              <a:rPr dirty="0" err="1">
                <a:solidFill>
                  <a:schemeClr val="tx1"/>
                </a:solidFill>
              </a:rPr>
              <a:t>내에</a:t>
            </a:r>
            <a:r>
              <a:rPr dirty="0">
                <a:solidFill>
                  <a:schemeClr val="tx1"/>
                </a:solidFill>
              </a:rPr>
              <a:t> </a:t>
            </a:r>
            <a:r>
              <a:rPr dirty="0" err="1">
                <a:solidFill>
                  <a:schemeClr val="tx1"/>
                </a:solidFill>
              </a:rPr>
              <a:t>있는</a:t>
            </a:r>
            <a:r>
              <a:rPr dirty="0">
                <a:solidFill>
                  <a:schemeClr val="tx1"/>
                </a:solidFill>
              </a:rPr>
              <a:t> </a:t>
            </a:r>
            <a:r>
              <a:rPr dirty="0" err="1">
                <a:solidFill>
                  <a:schemeClr val="tx1"/>
                </a:solidFill>
              </a:rPr>
              <a:t>물체들을</a:t>
            </a:r>
            <a:r>
              <a:rPr dirty="0">
                <a:solidFill>
                  <a:schemeClr val="tx1"/>
                </a:solidFill>
              </a:rPr>
              <a:t> </a:t>
            </a:r>
            <a:r>
              <a:rPr dirty="0" err="1">
                <a:solidFill>
                  <a:schemeClr val="tx1"/>
                </a:solidFill>
              </a:rPr>
              <a:t>의미</a:t>
            </a:r>
            <a:r>
              <a:rPr dirty="0">
                <a:solidFill>
                  <a:schemeClr val="tx1"/>
                </a:solidFill>
              </a:rPr>
              <a:t> </a:t>
            </a:r>
            <a:r>
              <a:rPr dirty="0" err="1">
                <a:solidFill>
                  <a:schemeClr val="tx1"/>
                </a:solidFill>
              </a:rPr>
              <a:t>있는</a:t>
            </a:r>
            <a:r>
              <a:rPr dirty="0">
                <a:solidFill>
                  <a:schemeClr val="tx1"/>
                </a:solidFill>
              </a:rPr>
              <a:t> </a:t>
            </a:r>
            <a:r>
              <a:rPr dirty="0" err="1">
                <a:solidFill>
                  <a:schemeClr val="tx1"/>
                </a:solidFill>
              </a:rPr>
              <a:t>단위로</a:t>
            </a:r>
            <a:r>
              <a:rPr dirty="0">
                <a:solidFill>
                  <a:schemeClr val="tx1"/>
                </a:solidFill>
              </a:rPr>
              <a:t> </a:t>
            </a:r>
            <a:r>
              <a:rPr dirty="0" err="1">
                <a:solidFill>
                  <a:schemeClr val="tx1"/>
                </a:solidFill>
              </a:rPr>
              <a:t>분할해내는</a:t>
            </a:r>
            <a:r>
              <a:rPr dirty="0">
                <a:solidFill>
                  <a:schemeClr val="tx1"/>
                </a:solidFill>
              </a:rPr>
              <a:t> </a:t>
            </a:r>
            <a:r>
              <a:rPr dirty="0" err="1">
                <a:solidFill>
                  <a:schemeClr val="tx1"/>
                </a:solidFill>
              </a:rPr>
              <a:t>것입니다</a:t>
            </a:r>
            <a:r>
              <a:rPr dirty="0">
                <a:solidFill>
                  <a:schemeClr val="tx1"/>
                </a:solidFill>
              </a:rPr>
              <a:t>.</a:t>
            </a:r>
          </a:p>
          <a:p>
            <a:pPr defTabSz="355600">
              <a:defRPr>
                <a:latin typeface="Arial"/>
                <a:ea typeface="Arial"/>
                <a:cs typeface="Arial"/>
                <a:sym typeface="Arial"/>
              </a:defRPr>
            </a:pPr>
            <a:r>
              <a:rPr dirty="0">
                <a:solidFill>
                  <a:schemeClr val="tx1"/>
                </a:solidFill>
              </a:rPr>
              <a:t>좀 더 </a:t>
            </a:r>
            <a:r>
              <a:rPr dirty="0" err="1">
                <a:solidFill>
                  <a:schemeClr val="tx1"/>
                </a:solidFill>
              </a:rPr>
              <a:t>구체적으로</a:t>
            </a:r>
            <a:r>
              <a:rPr dirty="0">
                <a:solidFill>
                  <a:schemeClr val="tx1"/>
                </a:solidFill>
              </a:rPr>
              <a:t> </a:t>
            </a:r>
            <a:r>
              <a:rPr dirty="0" err="1">
                <a:solidFill>
                  <a:schemeClr val="tx1"/>
                </a:solidFill>
              </a:rPr>
              <a:t>이야기하면</a:t>
            </a:r>
            <a:r>
              <a:rPr dirty="0">
                <a:solidFill>
                  <a:schemeClr val="tx1"/>
                </a:solidFill>
              </a:rPr>
              <a:t>, </a:t>
            </a:r>
          </a:p>
          <a:p>
            <a:pPr defTabSz="355600">
              <a:defRPr>
                <a:latin typeface="Arial"/>
                <a:ea typeface="Arial"/>
                <a:cs typeface="Arial"/>
                <a:sym typeface="Arial"/>
              </a:defRPr>
            </a:pPr>
            <a:r>
              <a:rPr b="1" dirty="0" err="1"/>
              <a:t>이야기의</a:t>
            </a:r>
            <a:r>
              <a:rPr b="1" dirty="0"/>
              <a:t> 각 </a:t>
            </a:r>
            <a:r>
              <a:rPr b="1" dirty="0" err="1"/>
              <a:t>픽셀이</a:t>
            </a:r>
            <a:r>
              <a:rPr b="1" dirty="0"/>
              <a:t> </a:t>
            </a:r>
            <a:r>
              <a:rPr b="1" dirty="0" err="1"/>
              <a:t>어느</a:t>
            </a:r>
            <a:r>
              <a:rPr b="1" dirty="0"/>
              <a:t> </a:t>
            </a:r>
            <a:r>
              <a:rPr b="1" dirty="0" err="1"/>
              <a:t>클래스에</a:t>
            </a:r>
            <a:r>
              <a:rPr b="1" dirty="0"/>
              <a:t> </a:t>
            </a:r>
            <a:r>
              <a:rPr b="1" dirty="0" err="1"/>
              <a:t>속하는지</a:t>
            </a:r>
            <a:r>
              <a:rPr b="1" dirty="0"/>
              <a:t> </a:t>
            </a:r>
            <a:r>
              <a:rPr b="1" dirty="0" err="1"/>
              <a:t>예측하는</a:t>
            </a:r>
            <a:r>
              <a:rPr b="1" dirty="0"/>
              <a:t> </a:t>
            </a:r>
            <a:r>
              <a:rPr b="1" dirty="0" err="1"/>
              <a:t>것입니다</a:t>
            </a:r>
            <a:r>
              <a:rPr dirty="0"/>
              <a:t>.</a:t>
            </a:r>
          </a:p>
        </p:txBody>
      </p:sp>
      <p:sp>
        <p:nvSpPr>
          <p:cNvPr id="99" name="사진=https://www.jeremyjordan.me/"/>
          <p:cNvSpPr txBox="1"/>
          <p:nvPr/>
        </p:nvSpPr>
        <p:spPr>
          <a:xfrm>
            <a:off x="-37643" y="6619533"/>
            <a:ext cx="274005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2800"/>
              </a:lnSpc>
              <a:defRPr sz="1200">
                <a:solidFill>
                  <a:srgbClr val="A9A9A9"/>
                </a:solidFill>
                <a:latin typeface="나눔고딕"/>
                <a:ea typeface="나눔고딕"/>
                <a:cs typeface="나눔고딕"/>
                <a:sym typeface="나눔고딕"/>
              </a:defRPr>
            </a:pPr>
            <a:r>
              <a:t>사진=</a:t>
            </a:r>
            <a:r>
              <a:rPr>
                <a:solidFill>
                  <a:srgbClr val="A7A7A7"/>
                </a:solidFill>
                <a:uFill>
                  <a:solidFill>
                    <a:srgbClr val="0000FF"/>
                  </a:solidFill>
                </a:uFill>
                <a:hlinkClick r:id="rId3"/>
              </a:rPr>
              <a:t>https://www.jeremyjordan.me/</a:t>
            </a:r>
            <a:r>
              <a:rPr>
                <a:solidFill>
                  <a:srgbClr val="A7A7A7"/>
                </a:solidFill>
              </a:rPr>
              <a:t> </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rgbClr val="000000"/>
      </a:dk1>
      <a:lt1>
        <a:srgbClr val="FFFFFF"/>
      </a:lt1>
      <a:dk2>
        <a:srgbClr val="A7A7A7"/>
      </a:dk2>
      <a:lt2>
        <a:srgbClr val="535353"/>
      </a:lt2>
      <a:accent1>
        <a:srgbClr val="023F73"/>
      </a:accent1>
      <a:accent2>
        <a:srgbClr val="012340"/>
      </a:accent2>
      <a:accent3>
        <a:srgbClr val="6956E0"/>
      </a:accent3>
      <a:accent4>
        <a:srgbClr val="ED5323"/>
      </a:accent4>
      <a:accent5>
        <a:srgbClr val="4FDED6"/>
      </a:accent5>
      <a:accent6>
        <a:srgbClr val="F79646"/>
      </a:accent6>
      <a:hlink>
        <a:srgbClr val="0000FF"/>
      </a:hlink>
      <a:folHlink>
        <a:srgbClr val="FF00FF"/>
      </a:folHlink>
    </a:clrScheme>
    <a:fontScheme name="Office 테마">
      <a:majorFont>
        <a:latin typeface="Helvetica"/>
        <a:ea typeface="Helvetica"/>
        <a:cs typeface="Helvetica"/>
      </a:majorFont>
      <a:minorFont>
        <a:latin typeface="맑은 고딕"/>
        <a:ea typeface="맑은 고딕"/>
        <a:cs typeface="맑은 고딕"/>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A7A7A7"/>
      </a:dk2>
      <a:lt2>
        <a:srgbClr val="535353"/>
      </a:lt2>
      <a:accent1>
        <a:srgbClr val="023F73"/>
      </a:accent1>
      <a:accent2>
        <a:srgbClr val="012340"/>
      </a:accent2>
      <a:accent3>
        <a:srgbClr val="6956E0"/>
      </a:accent3>
      <a:accent4>
        <a:srgbClr val="ED5323"/>
      </a:accent4>
      <a:accent5>
        <a:srgbClr val="4FDED6"/>
      </a:accent5>
      <a:accent6>
        <a:srgbClr val="F79646"/>
      </a:accent6>
      <a:hlink>
        <a:srgbClr val="0000FF"/>
      </a:hlink>
      <a:folHlink>
        <a:srgbClr val="FF00FF"/>
      </a:folHlink>
    </a:clrScheme>
    <a:fontScheme name="Office 테마">
      <a:majorFont>
        <a:latin typeface="Helvetica"/>
        <a:ea typeface="Helvetica"/>
        <a:cs typeface="Helvetica"/>
      </a:majorFont>
      <a:minorFont>
        <a:latin typeface="맑은 고딕"/>
        <a:ea typeface="맑은 고딕"/>
        <a:cs typeface="맑은 고딕"/>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맑은 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85</TotalTime>
  <Words>1131</Words>
  <Application>Microsoft Office PowerPoint</Application>
  <PresentationFormat>사용자 지정</PresentationFormat>
  <Paragraphs>205</Paragraphs>
  <Slides>31</Slides>
  <Notes>5</Notes>
  <HiddenSlides>0</HiddenSlides>
  <MMClips>1</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31</vt:i4>
      </vt:variant>
    </vt:vector>
  </HeadingPairs>
  <TitlesOfParts>
    <vt:vector size="39" baseType="lpstr">
      <vt:lpstr>NanumGothic Bold</vt:lpstr>
      <vt:lpstr>나눔고딕</vt:lpstr>
      <vt:lpstr>Malgun Gothic</vt:lpstr>
      <vt:lpstr>Malgun Gothic</vt:lpstr>
      <vt:lpstr>Arial</vt:lpstr>
      <vt:lpstr>Helvetica</vt:lpstr>
      <vt:lpstr>Times</vt:lpstr>
      <vt:lpstr>Office 테마</vt:lpstr>
      <vt:lpstr>PowerPoint 프레젠테이션</vt:lpstr>
      <vt:lpstr>PowerPoint 프레젠테이션</vt:lpstr>
      <vt:lpstr>PowerPoint 프레젠테이션</vt:lpstr>
      <vt:lpstr>문제점 인식</vt:lpstr>
      <vt:lpstr>문제점 인식</vt:lpstr>
      <vt:lpstr>문제점 인식</vt:lpstr>
      <vt:lpstr>PowerPoint 프레젠테이션</vt:lpstr>
      <vt:lpstr>딥러닝 솔루션</vt:lpstr>
      <vt:lpstr>딥러닝 솔루션</vt:lpstr>
      <vt:lpstr>딥러닝 솔루션 - MRI 데이터 탐색</vt:lpstr>
      <vt:lpstr>딥러닝 솔루션 - MRI 데이터 탐색</vt:lpstr>
      <vt:lpstr>딥러닝 솔루션 - MRI 데이터 탐색</vt:lpstr>
      <vt:lpstr>딥러닝 솔루션 - MRI 데이터 탐색</vt:lpstr>
      <vt:lpstr>딥러닝 솔루션 - MRI 데이터 탐색</vt:lpstr>
      <vt:lpstr>딥러닝 솔루션 - MRI 데이터 탐색</vt:lpstr>
      <vt:lpstr>딥러닝 솔루션 - MRI 데이터 탐색</vt:lpstr>
      <vt:lpstr>딥러닝 솔루션 - MRI 데이터 탐색</vt:lpstr>
      <vt:lpstr>BRATS a.k.a Brain Tumor Segmentation계의  ‘이미지넷’  벤치마크</vt:lpstr>
      <vt:lpstr>딥러닝 솔루션 - </vt:lpstr>
      <vt:lpstr>딥러닝 솔루션 - 모델 탐구</vt:lpstr>
      <vt:lpstr>딥러닝 솔루션 - 모델 탐구</vt:lpstr>
      <vt:lpstr>딥러닝 솔루션 - 모델 탐구</vt:lpstr>
      <vt:lpstr>딥러닝 솔루션 - 모델 탐구</vt:lpstr>
      <vt:lpstr>딥러닝 솔루션 - 모델 탐구</vt:lpstr>
      <vt:lpstr>딥러닝 솔루션 - </vt:lpstr>
      <vt:lpstr>PowerPoint 프레젠테이션</vt:lpstr>
      <vt:lpstr>PowerPoint 프레젠테이션</vt:lpstr>
      <vt:lpstr>기대효과 - 서비스 목표</vt:lpstr>
      <vt:lpstr>기대효과 - 서비스 목표</vt:lpstr>
      <vt:lpstr>기대효과 - 서비스 목표</vt:lpstr>
      <vt:lpstr>시연 영상</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Windows 사용자</cp:lastModifiedBy>
  <cp:revision>7</cp:revision>
  <dcterms:modified xsi:type="dcterms:W3CDTF">2020-06-20T05:15:28Z</dcterms:modified>
</cp:coreProperties>
</file>